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9"/>
  </p:notesMasterIdLst>
  <p:sldIdLst>
    <p:sldId id="256" r:id="rId2"/>
    <p:sldId id="257" r:id="rId3"/>
    <p:sldId id="258" r:id="rId4"/>
    <p:sldId id="259" r:id="rId5"/>
    <p:sldId id="260" r:id="rId6"/>
    <p:sldId id="261" r:id="rId7"/>
    <p:sldId id="263" r:id="rId8"/>
    <p:sldId id="264" r:id="rId9"/>
    <p:sldId id="265" r:id="rId10"/>
    <p:sldId id="262"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 id="279" r:id="rId25"/>
    <p:sldId id="280" r:id="rId26"/>
    <p:sldId id="281" r:id="rId27"/>
    <p:sldId id="282" r:id="rId28"/>
    <p:sldId id="283" r:id="rId29"/>
    <p:sldId id="284" r:id="rId30"/>
    <p:sldId id="287" r:id="rId31"/>
    <p:sldId id="285" r:id="rId32"/>
    <p:sldId id="286" r:id="rId33"/>
    <p:sldId id="288" r:id="rId34"/>
    <p:sldId id="289" r:id="rId35"/>
    <p:sldId id="292" r:id="rId36"/>
    <p:sldId id="290" r:id="rId37"/>
    <p:sldId id="304" r:id="rId38"/>
    <p:sldId id="302" r:id="rId39"/>
    <p:sldId id="303" r:id="rId40"/>
    <p:sldId id="305" r:id="rId41"/>
    <p:sldId id="306" r:id="rId42"/>
    <p:sldId id="307" r:id="rId43"/>
    <p:sldId id="308" r:id="rId44"/>
    <p:sldId id="309" r:id="rId45"/>
    <p:sldId id="310" r:id="rId46"/>
    <p:sldId id="311" r:id="rId47"/>
    <p:sldId id="291" r:id="rId48"/>
    <p:sldId id="293" r:id="rId49"/>
    <p:sldId id="294" r:id="rId50"/>
    <p:sldId id="295" r:id="rId51"/>
    <p:sldId id="296" r:id="rId52"/>
    <p:sldId id="297" r:id="rId53"/>
    <p:sldId id="298" r:id="rId54"/>
    <p:sldId id="299" r:id="rId55"/>
    <p:sldId id="300" r:id="rId56"/>
    <p:sldId id="301" r:id="rId57"/>
    <p:sldId id="313" r:id="rId58"/>
    <p:sldId id="314" r:id="rId59"/>
    <p:sldId id="317" r:id="rId60"/>
    <p:sldId id="318" r:id="rId61"/>
    <p:sldId id="315" r:id="rId62"/>
    <p:sldId id="324" r:id="rId63"/>
    <p:sldId id="326" r:id="rId64"/>
    <p:sldId id="316" r:id="rId65"/>
    <p:sldId id="325" r:id="rId66"/>
    <p:sldId id="320" r:id="rId67"/>
    <p:sldId id="322" r:id="rId68"/>
    <p:sldId id="323" r:id="rId69"/>
    <p:sldId id="321" r:id="rId70"/>
    <p:sldId id="327" r:id="rId71"/>
    <p:sldId id="328" r:id="rId72"/>
    <p:sldId id="334" r:id="rId73"/>
    <p:sldId id="329" r:id="rId74"/>
    <p:sldId id="330" r:id="rId75"/>
    <p:sldId id="331" r:id="rId76"/>
    <p:sldId id="336" r:id="rId77"/>
    <p:sldId id="337" r:id="rId78"/>
    <p:sldId id="335" r:id="rId79"/>
    <p:sldId id="332" r:id="rId80"/>
    <p:sldId id="333" r:id="rId81"/>
    <p:sldId id="338" r:id="rId82"/>
    <p:sldId id="339" r:id="rId83"/>
    <p:sldId id="340" r:id="rId84"/>
    <p:sldId id="345" r:id="rId85"/>
    <p:sldId id="341" r:id="rId86"/>
    <p:sldId id="342" r:id="rId87"/>
    <p:sldId id="343" r:id="rId88"/>
    <p:sldId id="344" r:id="rId89"/>
    <p:sldId id="346" r:id="rId90"/>
    <p:sldId id="347" r:id="rId91"/>
    <p:sldId id="348" r:id="rId92"/>
    <p:sldId id="349" r:id="rId93"/>
    <p:sldId id="350" r:id="rId94"/>
    <p:sldId id="351" r:id="rId95"/>
    <p:sldId id="352" r:id="rId96"/>
    <p:sldId id="353" r:id="rId97"/>
    <p:sldId id="354"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52"/>
    <p:restoredTop sz="91097"/>
  </p:normalViewPr>
  <p:slideViewPr>
    <p:cSldViewPr snapToGrid="0" snapToObjects="1">
      <p:cViewPr varScale="1">
        <p:scale>
          <a:sx n="93" d="100"/>
          <a:sy n="93" d="100"/>
        </p:scale>
        <p:origin x="232"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1EF4FB-93FC-3A4C-8222-1148D462FBCA}" type="datetimeFigureOut">
              <a:rPr lang="en-US" smtClean="0"/>
              <a:t>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B123F-A068-9D4F-AC99-1A81B5235D18}" type="slidenum">
              <a:rPr lang="en-US" smtClean="0"/>
              <a:t>‹#›</a:t>
            </a:fld>
            <a:endParaRPr lang="en-US"/>
          </a:p>
        </p:txBody>
      </p:sp>
    </p:spTree>
    <p:extLst>
      <p:ext uri="{BB962C8B-B14F-4D97-AF65-F5344CB8AC3E}">
        <p14:creationId xmlns:p14="http://schemas.microsoft.com/office/powerpoint/2010/main" val="4236576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not include transfers to hospice care)</a:t>
            </a:r>
          </a:p>
        </p:txBody>
      </p:sp>
      <p:sp>
        <p:nvSpPr>
          <p:cNvPr id="4" name="Slide Number Placeholder 3"/>
          <p:cNvSpPr>
            <a:spLocks noGrp="1"/>
          </p:cNvSpPr>
          <p:nvPr>
            <p:ph type="sldNum" sz="quarter" idx="5"/>
          </p:nvPr>
        </p:nvSpPr>
        <p:spPr/>
        <p:txBody>
          <a:bodyPr/>
          <a:lstStyle/>
          <a:p>
            <a:fld id="{121B123F-A068-9D4F-AC99-1A81B5235D18}" type="slidenum">
              <a:rPr lang="en-US" smtClean="0"/>
              <a:t>4</a:t>
            </a:fld>
            <a:endParaRPr lang="en-US"/>
          </a:p>
        </p:txBody>
      </p:sp>
    </p:spTree>
    <p:extLst>
      <p:ext uri="{BB962C8B-B14F-4D97-AF65-F5344CB8AC3E}">
        <p14:creationId xmlns:p14="http://schemas.microsoft.com/office/powerpoint/2010/main" val="981855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B123F-A068-9D4F-AC99-1A81B5235D18}" type="slidenum">
              <a:rPr lang="en-US" smtClean="0"/>
              <a:t>16</a:t>
            </a:fld>
            <a:endParaRPr lang="en-US"/>
          </a:p>
        </p:txBody>
      </p:sp>
    </p:spTree>
    <p:extLst>
      <p:ext uri="{BB962C8B-B14F-4D97-AF65-F5344CB8AC3E}">
        <p14:creationId xmlns:p14="http://schemas.microsoft.com/office/powerpoint/2010/main" val="2681157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not yet looked at </a:t>
            </a:r>
          </a:p>
        </p:txBody>
      </p:sp>
      <p:sp>
        <p:nvSpPr>
          <p:cNvPr id="4" name="Slide Number Placeholder 3"/>
          <p:cNvSpPr>
            <a:spLocks noGrp="1"/>
          </p:cNvSpPr>
          <p:nvPr>
            <p:ph type="sldNum" sz="quarter" idx="5"/>
          </p:nvPr>
        </p:nvSpPr>
        <p:spPr/>
        <p:txBody>
          <a:bodyPr/>
          <a:lstStyle/>
          <a:p>
            <a:fld id="{121B123F-A068-9D4F-AC99-1A81B5235D18}" type="slidenum">
              <a:rPr lang="en-US" smtClean="0"/>
              <a:t>19</a:t>
            </a:fld>
            <a:endParaRPr lang="en-US"/>
          </a:p>
        </p:txBody>
      </p:sp>
    </p:spTree>
    <p:extLst>
      <p:ext uri="{BB962C8B-B14F-4D97-AF65-F5344CB8AC3E}">
        <p14:creationId xmlns:p14="http://schemas.microsoft.com/office/powerpoint/2010/main" val="4216415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B123F-A068-9D4F-AC99-1A81B5235D18}" type="slidenum">
              <a:rPr lang="en-US" smtClean="0"/>
              <a:t>20</a:t>
            </a:fld>
            <a:endParaRPr lang="en-US"/>
          </a:p>
        </p:txBody>
      </p:sp>
    </p:spTree>
    <p:extLst>
      <p:ext uri="{BB962C8B-B14F-4D97-AF65-F5344CB8AC3E}">
        <p14:creationId xmlns:p14="http://schemas.microsoft.com/office/powerpoint/2010/main" val="1403512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axis is date of FIRST POSITIVE PCR TEST</a:t>
            </a:r>
          </a:p>
          <a:p>
            <a:r>
              <a:rPr lang="en-US" dirty="0"/>
              <a:t>I’d like to show you this over time, but this is what I’ve got so fart</a:t>
            </a:r>
          </a:p>
          <a:p>
            <a:endParaRPr lang="en-US" dirty="0"/>
          </a:p>
        </p:txBody>
      </p:sp>
      <p:sp>
        <p:nvSpPr>
          <p:cNvPr id="4" name="Slide Number Placeholder 3"/>
          <p:cNvSpPr>
            <a:spLocks noGrp="1"/>
          </p:cNvSpPr>
          <p:nvPr>
            <p:ph type="sldNum" sz="quarter" idx="5"/>
          </p:nvPr>
        </p:nvSpPr>
        <p:spPr/>
        <p:txBody>
          <a:bodyPr/>
          <a:lstStyle/>
          <a:p>
            <a:fld id="{121B123F-A068-9D4F-AC99-1A81B5235D18}" type="slidenum">
              <a:rPr lang="en-US" smtClean="0"/>
              <a:t>21</a:t>
            </a:fld>
            <a:endParaRPr lang="en-US"/>
          </a:p>
        </p:txBody>
      </p:sp>
    </p:spTree>
    <p:extLst>
      <p:ext uri="{BB962C8B-B14F-4D97-AF65-F5344CB8AC3E}">
        <p14:creationId xmlns:p14="http://schemas.microsoft.com/office/powerpoint/2010/main" val="922026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Decline: could have to do with care seeking being lower, or with improvements in management and treatment of covid, but doesn’t seem to have to do with </a:t>
            </a:r>
          </a:p>
        </p:txBody>
      </p:sp>
      <p:sp>
        <p:nvSpPr>
          <p:cNvPr id="4" name="Slide Number Placeholder 3"/>
          <p:cNvSpPr>
            <a:spLocks noGrp="1"/>
          </p:cNvSpPr>
          <p:nvPr>
            <p:ph type="sldNum" sz="quarter" idx="5"/>
          </p:nvPr>
        </p:nvSpPr>
        <p:spPr/>
        <p:txBody>
          <a:bodyPr/>
          <a:lstStyle/>
          <a:p>
            <a:fld id="{121B123F-A068-9D4F-AC99-1A81B5235D18}" type="slidenum">
              <a:rPr lang="en-US" smtClean="0"/>
              <a:t>22</a:t>
            </a:fld>
            <a:endParaRPr lang="en-US"/>
          </a:p>
        </p:txBody>
      </p:sp>
    </p:spTree>
    <p:extLst>
      <p:ext uri="{BB962C8B-B14F-4D97-AF65-F5344CB8AC3E}">
        <p14:creationId xmlns:p14="http://schemas.microsoft.com/office/powerpoint/2010/main" val="1246126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DATE OF FIRST POSITIVE PCR TEST</a:t>
            </a:r>
          </a:p>
        </p:txBody>
      </p:sp>
      <p:sp>
        <p:nvSpPr>
          <p:cNvPr id="4" name="Slide Number Placeholder 3"/>
          <p:cNvSpPr>
            <a:spLocks noGrp="1"/>
          </p:cNvSpPr>
          <p:nvPr>
            <p:ph type="sldNum" sz="quarter" idx="5"/>
          </p:nvPr>
        </p:nvSpPr>
        <p:spPr/>
        <p:txBody>
          <a:bodyPr/>
          <a:lstStyle/>
          <a:p>
            <a:fld id="{121B123F-A068-9D4F-AC99-1A81B5235D18}" type="slidenum">
              <a:rPr lang="en-US" smtClean="0"/>
              <a:t>24</a:t>
            </a:fld>
            <a:endParaRPr lang="en-US"/>
          </a:p>
        </p:txBody>
      </p:sp>
    </p:spTree>
    <p:extLst>
      <p:ext uri="{BB962C8B-B14F-4D97-AF65-F5344CB8AC3E}">
        <p14:creationId xmlns:p14="http://schemas.microsoft.com/office/powerpoint/2010/main" val="3248249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5"/>
          </p:nvPr>
        </p:nvSpPr>
        <p:spPr/>
        <p:txBody>
          <a:bodyPr/>
          <a:lstStyle/>
          <a:p>
            <a:fld id="{121B123F-A068-9D4F-AC99-1A81B5235D18}" type="slidenum">
              <a:rPr lang="en-US" smtClean="0"/>
              <a:t>26</a:t>
            </a:fld>
            <a:endParaRPr lang="en-US"/>
          </a:p>
        </p:txBody>
      </p:sp>
    </p:spTree>
    <p:extLst>
      <p:ext uri="{BB962C8B-B14F-4D97-AF65-F5344CB8AC3E}">
        <p14:creationId xmlns:p14="http://schemas.microsoft.com/office/powerpoint/2010/main" val="3869447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“covid admission” definitions will naturally exclude some subsequent admissions</a:t>
            </a:r>
          </a:p>
        </p:txBody>
      </p:sp>
      <p:sp>
        <p:nvSpPr>
          <p:cNvPr id="4" name="Slide Number Placeholder 3"/>
          <p:cNvSpPr>
            <a:spLocks noGrp="1"/>
          </p:cNvSpPr>
          <p:nvPr>
            <p:ph type="sldNum" sz="quarter" idx="5"/>
          </p:nvPr>
        </p:nvSpPr>
        <p:spPr/>
        <p:txBody>
          <a:bodyPr/>
          <a:lstStyle/>
          <a:p>
            <a:fld id="{121B123F-A068-9D4F-AC99-1A81B5235D18}" type="slidenum">
              <a:rPr lang="en-US" smtClean="0"/>
              <a:t>27</a:t>
            </a:fld>
            <a:endParaRPr lang="en-US"/>
          </a:p>
        </p:txBody>
      </p:sp>
    </p:spTree>
    <p:extLst>
      <p:ext uri="{BB962C8B-B14F-4D97-AF65-F5344CB8AC3E}">
        <p14:creationId xmlns:p14="http://schemas.microsoft.com/office/powerpoint/2010/main" val="1358016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deceased and not deceased based on final outcome, NOT outcome after these two admissions, based on the information that we had about the patient. </a:t>
            </a:r>
          </a:p>
        </p:txBody>
      </p:sp>
      <p:sp>
        <p:nvSpPr>
          <p:cNvPr id="4" name="Slide Number Placeholder 3"/>
          <p:cNvSpPr>
            <a:spLocks noGrp="1"/>
          </p:cNvSpPr>
          <p:nvPr>
            <p:ph type="sldNum" sz="quarter" idx="5"/>
          </p:nvPr>
        </p:nvSpPr>
        <p:spPr/>
        <p:txBody>
          <a:bodyPr/>
          <a:lstStyle/>
          <a:p>
            <a:fld id="{121B123F-A068-9D4F-AC99-1A81B5235D18}" type="slidenum">
              <a:rPr lang="en-US" smtClean="0"/>
              <a:t>28</a:t>
            </a:fld>
            <a:endParaRPr lang="en-US"/>
          </a:p>
        </p:txBody>
      </p:sp>
    </p:spTree>
    <p:extLst>
      <p:ext uri="{BB962C8B-B14F-4D97-AF65-F5344CB8AC3E}">
        <p14:creationId xmlns:p14="http://schemas.microsoft.com/office/powerpoint/2010/main" val="2368017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Made with data through February 2021</a:t>
            </a:r>
          </a:p>
        </p:txBody>
      </p:sp>
      <p:sp>
        <p:nvSpPr>
          <p:cNvPr id="4" name="Slide Number Placeholder 3"/>
          <p:cNvSpPr>
            <a:spLocks noGrp="1"/>
          </p:cNvSpPr>
          <p:nvPr>
            <p:ph type="sldNum" sz="quarter" idx="5"/>
          </p:nvPr>
        </p:nvSpPr>
        <p:spPr/>
        <p:txBody>
          <a:bodyPr/>
          <a:lstStyle/>
          <a:p>
            <a:fld id="{121B123F-A068-9D4F-AC99-1A81B5235D18}" type="slidenum">
              <a:rPr lang="en-US" smtClean="0"/>
              <a:t>29</a:t>
            </a:fld>
            <a:endParaRPr lang="en-US"/>
          </a:p>
        </p:txBody>
      </p:sp>
    </p:spTree>
    <p:extLst>
      <p:ext uri="{BB962C8B-B14F-4D97-AF65-F5344CB8AC3E}">
        <p14:creationId xmlns:p14="http://schemas.microsoft.com/office/powerpoint/2010/main" val="336120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date was in the future, subtracted one year</a:t>
            </a:r>
          </a:p>
        </p:txBody>
      </p:sp>
      <p:sp>
        <p:nvSpPr>
          <p:cNvPr id="4" name="Slide Number Placeholder 3"/>
          <p:cNvSpPr>
            <a:spLocks noGrp="1"/>
          </p:cNvSpPr>
          <p:nvPr>
            <p:ph type="sldNum" sz="quarter" idx="5"/>
          </p:nvPr>
        </p:nvSpPr>
        <p:spPr/>
        <p:txBody>
          <a:bodyPr/>
          <a:lstStyle/>
          <a:p>
            <a:fld id="{121B123F-A068-9D4F-AC99-1A81B5235D18}" type="slidenum">
              <a:rPr lang="en-US" smtClean="0"/>
              <a:t>5</a:t>
            </a:fld>
            <a:endParaRPr lang="en-US"/>
          </a:p>
        </p:txBody>
      </p:sp>
    </p:spTree>
    <p:extLst>
      <p:ext uri="{BB962C8B-B14F-4D97-AF65-F5344CB8AC3E}">
        <p14:creationId xmlns:p14="http://schemas.microsoft.com/office/powerpoint/2010/main" val="1367512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with data through May 2021</a:t>
            </a:r>
          </a:p>
        </p:txBody>
      </p:sp>
      <p:sp>
        <p:nvSpPr>
          <p:cNvPr id="4" name="Slide Number Placeholder 3"/>
          <p:cNvSpPr>
            <a:spLocks noGrp="1"/>
          </p:cNvSpPr>
          <p:nvPr>
            <p:ph type="sldNum" sz="quarter" idx="5"/>
          </p:nvPr>
        </p:nvSpPr>
        <p:spPr/>
        <p:txBody>
          <a:bodyPr/>
          <a:lstStyle/>
          <a:p>
            <a:fld id="{121B123F-A068-9D4F-AC99-1A81B5235D18}" type="slidenum">
              <a:rPr lang="en-US" smtClean="0"/>
              <a:t>30</a:t>
            </a:fld>
            <a:endParaRPr lang="en-US"/>
          </a:p>
        </p:txBody>
      </p:sp>
    </p:spTree>
    <p:extLst>
      <p:ext uri="{BB962C8B-B14F-4D97-AF65-F5344CB8AC3E}">
        <p14:creationId xmlns:p14="http://schemas.microsoft.com/office/powerpoint/2010/main" val="1121939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with data through May 2021</a:t>
            </a:r>
          </a:p>
        </p:txBody>
      </p:sp>
      <p:sp>
        <p:nvSpPr>
          <p:cNvPr id="4" name="Slide Number Placeholder 3"/>
          <p:cNvSpPr>
            <a:spLocks noGrp="1"/>
          </p:cNvSpPr>
          <p:nvPr>
            <p:ph type="sldNum" sz="quarter" idx="5"/>
          </p:nvPr>
        </p:nvSpPr>
        <p:spPr/>
        <p:txBody>
          <a:bodyPr/>
          <a:lstStyle/>
          <a:p>
            <a:fld id="{121B123F-A068-9D4F-AC99-1A81B5235D18}" type="slidenum">
              <a:rPr lang="en-US" smtClean="0"/>
              <a:t>31</a:t>
            </a:fld>
            <a:endParaRPr lang="en-US"/>
          </a:p>
        </p:txBody>
      </p:sp>
    </p:spTree>
    <p:extLst>
      <p:ext uri="{BB962C8B-B14F-4D97-AF65-F5344CB8AC3E}">
        <p14:creationId xmlns:p14="http://schemas.microsoft.com/office/powerpoint/2010/main" val="1711099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these are the most common positive TESTS, rather than the most common infections/organisms. Some organisms may have different patterns of testing.. </a:t>
            </a:r>
            <a:r>
              <a:rPr lang="en-US" dirty="0" err="1"/>
              <a:t>Ie</a:t>
            </a:r>
            <a:r>
              <a:rPr lang="en-US" dirty="0"/>
              <a:t>, this tabulation is per test not per infection</a:t>
            </a:r>
          </a:p>
        </p:txBody>
      </p:sp>
      <p:sp>
        <p:nvSpPr>
          <p:cNvPr id="4" name="Slide Number Placeholder 3"/>
          <p:cNvSpPr>
            <a:spLocks noGrp="1"/>
          </p:cNvSpPr>
          <p:nvPr>
            <p:ph type="sldNum" sz="quarter" idx="5"/>
          </p:nvPr>
        </p:nvSpPr>
        <p:spPr/>
        <p:txBody>
          <a:bodyPr/>
          <a:lstStyle/>
          <a:p>
            <a:fld id="{121B123F-A068-9D4F-AC99-1A81B5235D18}" type="slidenum">
              <a:rPr lang="en-US" smtClean="0"/>
              <a:t>32</a:t>
            </a:fld>
            <a:endParaRPr lang="en-US"/>
          </a:p>
        </p:txBody>
      </p:sp>
    </p:spTree>
    <p:extLst>
      <p:ext uri="{BB962C8B-B14F-4D97-AF65-F5344CB8AC3E}">
        <p14:creationId xmlns:p14="http://schemas.microsoft.com/office/powerpoint/2010/main" val="260911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conversation with Anne-</a:t>
            </a:r>
            <a:r>
              <a:rPr lang="en-US" dirty="0" err="1"/>
              <a:t>Catrin</a:t>
            </a:r>
            <a:r>
              <a:rPr lang="en-US" dirty="0"/>
              <a:t>, Jason and Jeff. I realize this is an over-simplification, Anne-</a:t>
            </a:r>
            <a:r>
              <a:rPr lang="en-US" dirty="0" err="1"/>
              <a:t>Catrin</a:t>
            </a:r>
            <a:r>
              <a:rPr lang="en-US" dirty="0"/>
              <a:t> and Jason, but I wanted to get a ballpark idea of how many ambiguous cases we had to see whether it would be worth our while/necessary to review cases individually,</a:t>
            </a:r>
          </a:p>
        </p:txBody>
      </p:sp>
      <p:sp>
        <p:nvSpPr>
          <p:cNvPr id="4" name="Slide Number Placeholder 3"/>
          <p:cNvSpPr>
            <a:spLocks noGrp="1"/>
          </p:cNvSpPr>
          <p:nvPr>
            <p:ph type="sldNum" sz="quarter" idx="5"/>
          </p:nvPr>
        </p:nvSpPr>
        <p:spPr/>
        <p:txBody>
          <a:bodyPr/>
          <a:lstStyle/>
          <a:p>
            <a:fld id="{121B123F-A068-9D4F-AC99-1A81B5235D18}" type="slidenum">
              <a:rPr lang="en-US" smtClean="0"/>
              <a:t>33</a:t>
            </a:fld>
            <a:endParaRPr lang="en-US"/>
          </a:p>
        </p:txBody>
      </p:sp>
    </p:spTree>
    <p:extLst>
      <p:ext uri="{BB962C8B-B14F-4D97-AF65-F5344CB8AC3E}">
        <p14:creationId xmlns:p14="http://schemas.microsoft.com/office/powerpoint/2010/main" val="3815209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in calculating these I have not taken into account whether there were negative tests in between nor how many – just looking at the time that elapsed between consecutive positive tests for a given organism, inpatient stay, and patient</a:t>
            </a:r>
          </a:p>
          <a:p>
            <a:r>
              <a:rPr lang="en-US" dirty="0"/>
              <a:t>There may be overlaps between these categories, too – </a:t>
            </a:r>
            <a:r>
              <a:rPr lang="en-US" dirty="0" err="1"/>
              <a:t>ie</a:t>
            </a:r>
            <a:r>
              <a:rPr lang="en-US" dirty="0"/>
              <a:t>, one person-inpatient-organism case may have a lapse of 4 days and also a lapse of 14 days, or something.</a:t>
            </a:r>
          </a:p>
          <a:p>
            <a:r>
              <a:rPr lang="en-US" dirty="0"/>
              <a:t>I suggest: Since there are not many cases here, Anne-</a:t>
            </a:r>
            <a:r>
              <a:rPr lang="en-US" dirty="0" err="1"/>
              <a:t>Catrin</a:t>
            </a:r>
            <a:r>
              <a:rPr lang="en-US" dirty="0"/>
              <a:t> and Jason do not review case by case yet – I proceed with a little more analysis keeping records of what rules I used, and if necessary, AC and Jason can review later if we all decide it’s worthwhile.</a:t>
            </a:r>
          </a:p>
        </p:txBody>
      </p:sp>
      <p:sp>
        <p:nvSpPr>
          <p:cNvPr id="4" name="Slide Number Placeholder 3"/>
          <p:cNvSpPr>
            <a:spLocks noGrp="1"/>
          </p:cNvSpPr>
          <p:nvPr>
            <p:ph type="sldNum" sz="quarter" idx="5"/>
          </p:nvPr>
        </p:nvSpPr>
        <p:spPr/>
        <p:txBody>
          <a:bodyPr/>
          <a:lstStyle/>
          <a:p>
            <a:fld id="{121B123F-A068-9D4F-AC99-1A81B5235D18}" type="slidenum">
              <a:rPr lang="en-US" smtClean="0"/>
              <a:t>34</a:t>
            </a:fld>
            <a:endParaRPr lang="en-US"/>
          </a:p>
        </p:txBody>
      </p:sp>
    </p:spTree>
    <p:extLst>
      <p:ext uri="{BB962C8B-B14F-4D97-AF65-F5344CB8AC3E}">
        <p14:creationId xmlns:p14="http://schemas.microsoft.com/office/powerpoint/2010/main" val="903824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6/21: now divides 30 day lapses into two infections, lapses of less than 30 days are considered the same infection </a:t>
            </a:r>
          </a:p>
        </p:txBody>
      </p:sp>
      <p:sp>
        <p:nvSpPr>
          <p:cNvPr id="4" name="Slide Number Placeholder 3"/>
          <p:cNvSpPr>
            <a:spLocks noGrp="1"/>
          </p:cNvSpPr>
          <p:nvPr>
            <p:ph type="sldNum" sz="quarter" idx="5"/>
          </p:nvPr>
        </p:nvSpPr>
        <p:spPr/>
        <p:txBody>
          <a:bodyPr/>
          <a:lstStyle/>
          <a:p>
            <a:fld id="{121B123F-A068-9D4F-AC99-1A81B5235D18}" type="slidenum">
              <a:rPr lang="en-US" smtClean="0"/>
              <a:t>35</a:t>
            </a:fld>
            <a:endParaRPr lang="en-US"/>
          </a:p>
        </p:txBody>
      </p:sp>
    </p:spTree>
    <p:extLst>
      <p:ext uri="{BB962C8B-B14F-4D97-AF65-F5344CB8AC3E}">
        <p14:creationId xmlns:p14="http://schemas.microsoft.com/office/powerpoint/2010/main" val="1916639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Excludes those with only one test</a:t>
            </a:r>
          </a:p>
        </p:txBody>
      </p:sp>
      <p:sp>
        <p:nvSpPr>
          <p:cNvPr id="4" name="Slide Number Placeholder 3"/>
          <p:cNvSpPr>
            <a:spLocks noGrp="1"/>
          </p:cNvSpPr>
          <p:nvPr>
            <p:ph type="sldNum" sz="quarter" idx="5"/>
          </p:nvPr>
        </p:nvSpPr>
        <p:spPr/>
        <p:txBody>
          <a:bodyPr/>
          <a:lstStyle/>
          <a:p>
            <a:fld id="{121B123F-A068-9D4F-AC99-1A81B5235D18}" type="slidenum">
              <a:rPr lang="en-US" smtClean="0"/>
              <a:t>36</a:t>
            </a:fld>
            <a:endParaRPr lang="en-US"/>
          </a:p>
        </p:txBody>
      </p:sp>
    </p:spTree>
    <p:extLst>
      <p:ext uri="{BB962C8B-B14F-4D97-AF65-F5344CB8AC3E}">
        <p14:creationId xmlns:p14="http://schemas.microsoft.com/office/powerpoint/2010/main" val="3831804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B123F-A068-9D4F-AC99-1A81B5235D18}" type="slidenum">
              <a:rPr lang="en-US" smtClean="0"/>
              <a:t>47</a:t>
            </a:fld>
            <a:endParaRPr lang="en-US"/>
          </a:p>
        </p:txBody>
      </p:sp>
    </p:spTree>
    <p:extLst>
      <p:ext uri="{BB962C8B-B14F-4D97-AF65-F5344CB8AC3E}">
        <p14:creationId xmlns:p14="http://schemas.microsoft.com/office/powerpoint/2010/main" val="3438476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What predictors are we interested in related to duration of bacteremia? I imagine we should look at organisms individuals (or should I break down by gram negative and then disaggregate for gram pos by staph and </a:t>
            </a:r>
            <a:r>
              <a:rPr lang="en-US" dirty="0" err="1"/>
              <a:t>entero</a:t>
            </a:r>
            <a:r>
              <a:rPr lang="en-US" dirty="0"/>
              <a:t> viruses, as AC suggested Claire do?</a:t>
            </a:r>
          </a:p>
        </p:txBody>
      </p:sp>
      <p:sp>
        <p:nvSpPr>
          <p:cNvPr id="4" name="Slide Number Placeholder 3"/>
          <p:cNvSpPr>
            <a:spLocks noGrp="1"/>
          </p:cNvSpPr>
          <p:nvPr>
            <p:ph type="sldNum" sz="quarter" idx="5"/>
          </p:nvPr>
        </p:nvSpPr>
        <p:spPr/>
        <p:txBody>
          <a:bodyPr/>
          <a:lstStyle/>
          <a:p>
            <a:fld id="{121B123F-A068-9D4F-AC99-1A81B5235D18}" type="slidenum">
              <a:rPr lang="en-US" smtClean="0"/>
              <a:t>56</a:t>
            </a:fld>
            <a:endParaRPr lang="en-US"/>
          </a:p>
        </p:txBody>
      </p:sp>
    </p:spTree>
    <p:extLst>
      <p:ext uri="{BB962C8B-B14F-4D97-AF65-F5344CB8AC3E}">
        <p14:creationId xmlns:p14="http://schemas.microsoft.com/office/powerpoint/2010/main" val="3092659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category: continuous stay or multiple inpatient stays? </a:t>
            </a:r>
            <a:r>
              <a:rPr lang="en-US" dirty="0" err="1"/>
              <a:t>Ie</a:t>
            </a:r>
            <a:r>
              <a:rPr lang="en-US" dirty="0"/>
              <a:t>, were they infected with covid in the hospital </a:t>
            </a:r>
          </a:p>
          <a:p>
            <a:r>
              <a:rPr lang="en-US" dirty="0"/>
              <a:t>Same for final group: same stay or not?</a:t>
            </a:r>
          </a:p>
          <a:p>
            <a:endParaRPr lang="en-US" dirty="0"/>
          </a:p>
          <a:p>
            <a:r>
              <a:rPr lang="en-US" dirty="0"/>
              <a:t>Plot distribution of time after covid identification that bacterial infection was identified – was it picked up, or just about order in which tests took place?</a:t>
            </a:r>
          </a:p>
          <a:p>
            <a:r>
              <a:rPr lang="en-US" dirty="0"/>
              <a:t>Most bacterial infections soon before/after covid infection</a:t>
            </a:r>
          </a:p>
        </p:txBody>
      </p:sp>
      <p:sp>
        <p:nvSpPr>
          <p:cNvPr id="4" name="Slide Number Placeholder 3"/>
          <p:cNvSpPr>
            <a:spLocks noGrp="1"/>
          </p:cNvSpPr>
          <p:nvPr>
            <p:ph type="sldNum" sz="quarter" idx="5"/>
          </p:nvPr>
        </p:nvSpPr>
        <p:spPr/>
        <p:txBody>
          <a:bodyPr/>
          <a:lstStyle/>
          <a:p>
            <a:fld id="{121B123F-A068-9D4F-AC99-1A81B5235D18}" type="slidenum">
              <a:rPr lang="en-US" smtClean="0"/>
              <a:t>58</a:t>
            </a:fld>
            <a:endParaRPr lang="en-US"/>
          </a:p>
        </p:txBody>
      </p:sp>
    </p:spTree>
    <p:extLst>
      <p:ext uri="{BB962C8B-B14F-4D97-AF65-F5344CB8AC3E}">
        <p14:creationId xmlns:p14="http://schemas.microsoft.com/office/powerpoint/2010/main" val="3415286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not include transfers to hospice care)</a:t>
            </a:r>
          </a:p>
        </p:txBody>
      </p:sp>
      <p:sp>
        <p:nvSpPr>
          <p:cNvPr id="4" name="Slide Number Placeholder 3"/>
          <p:cNvSpPr>
            <a:spLocks noGrp="1"/>
          </p:cNvSpPr>
          <p:nvPr>
            <p:ph type="sldNum" sz="quarter" idx="5"/>
          </p:nvPr>
        </p:nvSpPr>
        <p:spPr/>
        <p:txBody>
          <a:bodyPr/>
          <a:lstStyle/>
          <a:p>
            <a:fld id="{121B123F-A068-9D4F-AC99-1A81B5235D18}" type="slidenum">
              <a:rPr lang="en-US" smtClean="0"/>
              <a:t>6</a:t>
            </a:fld>
            <a:endParaRPr lang="en-US"/>
          </a:p>
        </p:txBody>
      </p:sp>
    </p:spTree>
    <p:extLst>
      <p:ext uri="{BB962C8B-B14F-4D97-AF65-F5344CB8AC3E}">
        <p14:creationId xmlns:p14="http://schemas.microsoft.com/office/powerpoint/2010/main" val="514082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Considered “occurred during same inpatient stay” if time of first positive </a:t>
            </a:r>
            <a:r>
              <a:rPr lang="en-US" dirty="0" err="1"/>
              <a:t>pcr</a:t>
            </a:r>
            <a:r>
              <a:rPr lang="en-US" dirty="0"/>
              <a:t> test occurred between 48 hours prior to </a:t>
            </a:r>
            <a:r>
              <a:rPr lang="en-US" dirty="0" err="1"/>
              <a:t>adt</a:t>
            </a:r>
            <a:r>
              <a:rPr lang="en-US" dirty="0"/>
              <a:t> event time and </a:t>
            </a:r>
            <a:r>
              <a:rPr lang="en-US" dirty="0" err="1"/>
              <a:t>adt</a:t>
            </a:r>
            <a:r>
              <a:rPr lang="en-US" dirty="0"/>
              <a:t> discharge time.</a:t>
            </a:r>
          </a:p>
        </p:txBody>
      </p:sp>
      <p:sp>
        <p:nvSpPr>
          <p:cNvPr id="4" name="Slide Number Placeholder 3"/>
          <p:cNvSpPr>
            <a:spLocks noGrp="1"/>
          </p:cNvSpPr>
          <p:nvPr>
            <p:ph type="sldNum" sz="quarter" idx="5"/>
          </p:nvPr>
        </p:nvSpPr>
        <p:spPr/>
        <p:txBody>
          <a:bodyPr/>
          <a:lstStyle/>
          <a:p>
            <a:fld id="{121B123F-A068-9D4F-AC99-1A81B5235D18}" type="slidenum">
              <a:rPr lang="en-US" smtClean="0"/>
              <a:t>59</a:t>
            </a:fld>
            <a:endParaRPr lang="en-US"/>
          </a:p>
        </p:txBody>
      </p:sp>
    </p:spTree>
    <p:extLst>
      <p:ext uri="{BB962C8B-B14F-4D97-AF65-F5344CB8AC3E}">
        <p14:creationId xmlns:p14="http://schemas.microsoft.com/office/powerpoint/2010/main" val="1950056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B123F-A068-9D4F-AC99-1A81B5235D18}" type="slidenum">
              <a:rPr lang="en-US" smtClean="0"/>
              <a:t>61</a:t>
            </a:fld>
            <a:endParaRPr lang="en-US"/>
          </a:p>
        </p:txBody>
      </p:sp>
    </p:spTree>
    <p:extLst>
      <p:ext uri="{BB962C8B-B14F-4D97-AF65-F5344CB8AC3E}">
        <p14:creationId xmlns:p14="http://schemas.microsoft.com/office/powerpoint/2010/main" val="13647989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Ks = Kolmogorov-</a:t>
            </a:r>
            <a:r>
              <a:rPr lang="en-US" dirty="0" err="1"/>
              <a:t>smirnov</a:t>
            </a:r>
            <a:r>
              <a:rPr lang="en-US" dirty="0"/>
              <a:t> test</a:t>
            </a:r>
          </a:p>
          <a:p>
            <a:r>
              <a:rPr lang="en-US" sz="2000" b="1" dirty="0"/>
              <a:t>9/13/21: Start here</a:t>
            </a:r>
          </a:p>
        </p:txBody>
      </p:sp>
      <p:sp>
        <p:nvSpPr>
          <p:cNvPr id="4" name="Slide Number Placeholder 3"/>
          <p:cNvSpPr>
            <a:spLocks noGrp="1"/>
          </p:cNvSpPr>
          <p:nvPr>
            <p:ph type="sldNum" sz="quarter" idx="5"/>
          </p:nvPr>
        </p:nvSpPr>
        <p:spPr/>
        <p:txBody>
          <a:bodyPr/>
          <a:lstStyle/>
          <a:p>
            <a:fld id="{121B123F-A068-9D4F-AC99-1A81B5235D18}" type="slidenum">
              <a:rPr lang="en-US" smtClean="0"/>
              <a:t>64</a:t>
            </a:fld>
            <a:endParaRPr lang="en-US"/>
          </a:p>
        </p:txBody>
      </p:sp>
    </p:spTree>
    <p:extLst>
      <p:ext uri="{BB962C8B-B14F-4D97-AF65-F5344CB8AC3E}">
        <p14:creationId xmlns:p14="http://schemas.microsoft.com/office/powerpoint/2010/main" val="231188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dirty="0" err="1"/>
              <a:t>thos</a:t>
            </a:r>
            <a:r>
              <a:rPr lang="en-US" dirty="0"/>
              <a:t> who didn’t have bacterial infections, major drop in time in hospital by day 25 – but note that many of the infections are actually happening AFTER that. So, this isn’t a suitable comparison to assess the potential impact of infections on time in hosp.</a:t>
            </a:r>
          </a:p>
        </p:txBody>
      </p:sp>
      <p:sp>
        <p:nvSpPr>
          <p:cNvPr id="4" name="Slide Number Placeholder 3"/>
          <p:cNvSpPr>
            <a:spLocks noGrp="1"/>
          </p:cNvSpPr>
          <p:nvPr>
            <p:ph type="sldNum" sz="quarter" idx="5"/>
          </p:nvPr>
        </p:nvSpPr>
        <p:spPr/>
        <p:txBody>
          <a:bodyPr/>
          <a:lstStyle/>
          <a:p>
            <a:fld id="{121B123F-A068-9D4F-AC99-1A81B5235D18}" type="slidenum">
              <a:rPr lang="en-US" smtClean="0"/>
              <a:t>65</a:t>
            </a:fld>
            <a:endParaRPr lang="en-US"/>
          </a:p>
        </p:txBody>
      </p:sp>
    </p:spTree>
    <p:extLst>
      <p:ext uri="{BB962C8B-B14F-4D97-AF65-F5344CB8AC3E}">
        <p14:creationId xmlns:p14="http://schemas.microsoft.com/office/powerpoint/2010/main" val="21331518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someone who acquires an infection on day 15 will not be compared to someone who was discharged on day 3..)</a:t>
            </a:r>
          </a:p>
          <a:p>
            <a:r>
              <a:rPr lang="en-US" dirty="0"/>
              <a:t>Other examples in Rosenbaum text: heart transplants (some people die before treatment becomes available); effects of surgery on interstitial cystitis</a:t>
            </a:r>
          </a:p>
          <a:p>
            <a:r>
              <a:rPr lang="en-US" dirty="0"/>
              <a:t>Watson, </a:t>
            </a:r>
            <a:r>
              <a:rPr lang="en-US" dirty="0" err="1"/>
              <a:t>Spauldin</a:t>
            </a:r>
            <a:r>
              <a:rPr lang="en-US" dirty="0"/>
              <a:t> and Dreyfus call this a selection bias, others call this a version of the “immortal time bias” </a:t>
            </a:r>
          </a:p>
        </p:txBody>
      </p:sp>
      <p:sp>
        <p:nvSpPr>
          <p:cNvPr id="4" name="Slide Number Placeholder 3"/>
          <p:cNvSpPr>
            <a:spLocks noGrp="1"/>
          </p:cNvSpPr>
          <p:nvPr>
            <p:ph type="sldNum" sz="quarter" idx="5"/>
          </p:nvPr>
        </p:nvSpPr>
        <p:spPr/>
        <p:txBody>
          <a:bodyPr/>
          <a:lstStyle/>
          <a:p>
            <a:fld id="{121B123F-A068-9D4F-AC99-1A81B5235D18}" type="slidenum">
              <a:rPr lang="en-US" smtClean="0"/>
              <a:t>66</a:t>
            </a:fld>
            <a:endParaRPr lang="en-US"/>
          </a:p>
        </p:txBody>
      </p:sp>
    </p:spTree>
    <p:extLst>
      <p:ext uri="{BB962C8B-B14F-4D97-AF65-F5344CB8AC3E}">
        <p14:creationId xmlns:p14="http://schemas.microsoft.com/office/powerpoint/2010/main" val="2277642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227 individuals with covid and bacterial infections during same visit – only 152 were matched. Could be I did something wrong? Or perhaps they weren’t match-able….?</a:t>
            </a:r>
          </a:p>
          <a:p>
            <a:r>
              <a:rPr lang="en-US" dirty="0"/>
              <a:t>Still room for bias – mostly have just made sure it works.</a:t>
            </a:r>
          </a:p>
          <a:p>
            <a:endParaRPr lang="en-US" dirty="0"/>
          </a:p>
          <a:p>
            <a:r>
              <a:rPr lang="en-US" dirty="0"/>
              <a:t>9/12/21: this is just wrong!! Created using the </a:t>
            </a:r>
            <a:r>
              <a:rPr lang="en-US" dirty="0" err="1"/>
              <a:t>rsmatch</a:t>
            </a:r>
            <a:r>
              <a:rPr lang="en-US" dirty="0"/>
              <a:t> package, which didn’t seem to be doing what I expected it to be doing……</a:t>
            </a:r>
          </a:p>
        </p:txBody>
      </p:sp>
      <p:sp>
        <p:nvSpPr>
          <p:cNvPr id="4" name="Slide Number Placeholder 3"/>
          <p:cNvSpPr>
            <a:spLocks noGrp="1"/>
          </p:cNvSpPr>
          <p:nvPr>
            <p:ph type="sldNum" sz="quarter" idx="5"/>
          </p:nvPr>
        </p:nvSpPr>
        <p:spPr/>
        <p:txBody>
          <a:bodyPr/>
          <a:lstStyle/>
          <a:p>
            <a:fld id="{121B123F-A068-9D4F-AC99-1A81B5235D18}" type="slidenum">
              <a:rPr lang="en-US" smtClean="0"/>
              <a:t>68</a:t>
            </a:fld>
            <a:endParaRPr lang="en-US"/>
          </a:p>
        </p:txBody>
      </p:sp>
    </p:spTree>
    <p:extLst>
      <p:ext uri="{BB962C8B-B14F-4D97-AF65-F5344CB8AC3E}">
        <p14:creationId xmlns:p14="http://schemas.microsoft.com/office/powerpoint/2010/main" val="3748132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there’s still a lot to do: I haven’t included most variables in matching yet! Also, </a:t>
            </a:r>
          </a:p>
        </p:txBody>
      </p:sp>
      <p:sp>
        <p:nvSpPr>
          <p:cNvPr id="4" name="Slide Number Placeholder 3"/>
          <p:cNvSpPr>
            <a:spLocks noGrp="1"/>
          </p:cNvSpPr>
          <p:nvPr>
            <p:ph type="sldNum" sz="quarter" idx="5"/>
          </p:nvPr>
        </p:nvSpPr>
        <p:spPr/>
        <p:txBody>
          <a:bodyPr/>
          <a:lstStyle/>
          <a:p>
            <a:fld id="{121B123F-A068-9D4F-AC99-1A81B5235D18}" type="slidenum">
              <a:rPr lang="en-US" smtClean="0"/>
              <a:t>69</a:t>
            </a:fld>
            <a:endParaRPr lang="en-US"/>
          </a:p>
        </p:txBody>
      </p:sp>
    </p:spTree>
    <p:extLst>
      <p:ext uri="{BB962C8B-B14F-4D97-AF65-F5344CB8AC3E}">
        <p14:creationId xmlns:p14="http://schemas.microsoft.com/office/powerpoint/2010/main" val="543386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before presenting this 9/13</a:t>
            </a:r>
          </a:p>
        </p:txBody>
      </p:sp>
      <p:sp>
        <p:nvSpPr>
          <p:cNvPr id="4" name="Slide Number Placeholder 3"/>
          <p:cNvSpPr>
            <a:spLocks noGrp="1"/>
          </p:cNvSpPr>
          <p:nvPr>
            <p:ph type="sldNum" sz="quarter" idx="5"/>
          </p:nvPr>
        </p:nvSpPr>
        <p:spPr/>
        <p:txBody>
          <a:bodyPr/>
          <a:lstStyle/>
          <a:p>
            <a:fld id="{121B123F-A068-9D4F-AC99-1A81B5235D18}" type="slidenum">
              <a:rPr lang="en-US" smtClean="0"/>
              <a:t>70</a:t>
            </a:fld>
            <a:endParaRPr lang="en-US"/>
          </a:p>
        </p:txBody>
      </p:sp>
    </p:spTree>
    <p:extLst>
      <p:ext uri="{BB962C8B-B14F-4D97-AF65-F5344CB8AC3E}">
        <p14:creationId xmlns:p14="http://schemas.microsoft.com/office/powerpoint/2010/main" val="25555318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Aligned with literature, in that these individuals are more likely to have a similar propensity.</a:t>
            </a:r>
          </a:p>
          <a:p>
            <a:endParaRPr lang="en-US" dirty="0"/>
          </a:p>
          <a:p>
            <a:r>
              <a:rPr lang="en-US" dirty="0"/>
              <a:t>If time, maybe add a little graphic of what the risk set matching is doing, or of the population/exposure/outcomes of interest.</a:t>
            </a:r>
          </a:p>
        </p:txBody>
      </p:sp>
      <p:sp>
        <p:nvSpPr>
          <p:cNvPr id="4" name="Slide Number Placeholder 3"/>
          <p:cNvSpPr>
            <a:spLocks noGrp="1"/>
          </p:cNvSpPr>
          <p:nvPr>
            <p:ph type="sldNum" sz="quarter" idx="5"/>
          </p:nvPr>
        </p:nvSpPr>
        <p:spPr/>
        <p:txBody>
          <a:bodyPr/>
          <a:lstStyle/>
          <a:p>
            <a:fld id="{121B123F-A068-9D4F-AC99-1A81B5235D18}" type="slidenum">
              <a:rPr lang="en-US" smtClean="0"/>
              <a:t>71</a:t>
            </a:fld>
            <a:endParaRPr lang="en-US"/>
          </a:p>
        </p:txBody>
      </p:sp>
    </p:spTree>
    <p:extLst>
      <p:ext uri="{BB962C8B-B14F-4D97-AF65-F5344CB8AC3E}">
        <p14:creationId xmlns:p14="http://schemas.microsoft.com/office/powerpoint/2010/main" val="1535307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B123F-A068-9D4F-AC99-1A81B5235D18}" type="slidenum">
              <a:rPr lang="en-US" smtClean="0"/>
              <a:t>72</a:t>
            </a:fld>
            <a:endParaRPr lang="en-US"/>
          </a:p>
        </p:txBody>
      </p:sp>
    </p:spTree>
    <p:extLst>
      <p:ext uri="{BB962C8B-B14F-4D97-AF65-F5344CB8AC3E}">
        <p14:creationId xmlns:p14="http://schemas.microsoft.com/office/powerpoint/2010/main" val="860621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B123F-A068-9D4F-AC99-1A81B5235D18}" type="slidenum">
              <a:rPr lang="en-US" smtClean="0"/>
              <a:t>8</a:t>
            </a:fld>
            <a:endParaRPr lang="en-US"/>
          </a:p>
        </p:txBody>
      </p:sp>
    </p:spTree>
    <p:extLst>
      <p:ext uri="{BB962C8B-B14F-4D97-AF65-F5344CB8AC3E}">
        <p14:creationId xmlns:p14="http://schemas.microsoft.com/office/powerpoint/2010/main" val="17989978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saw in related literature, </a:t>
            </a:r>
          </a:p>
        </p:txBody>
      </p:sp>
      <p:sp>
        <p:nvSpPr>
          <p:cNvPr id="4" name="Slide Number Placeholder 3"/>
          <p:cNvSpPr>
            <a:spLocks noGrp="1"/>
          </p:cNvSpPr>
          <p:nvPr>
            <p:ph type="sldNum" sz="quarter" idx="5"/>
          </p:nvPr>
        </p:nvSpPr>
        <p:spPr/>
        <p:txBody>
          <a:bodyPr/>
          <a:lstStyle/>
          <a:p>
            <a:fld id="{121B123F-A068-9D4F-AC99-1A81B5235D18}" type="slidenum">
              <a:rPr lang="en-US" smtClean="0"/>
              <a:t>75</a:t>
            </a:fld>
            <a:endParaRPr lang="en-US"/>
          </a:p>
        </p:txBody>
      </p:sp>
    </p:spTree>
    <p:extLst>
      <p:ext uri="{BB962C8B-B14F-4D97-AF65-F5344CB8AC3E}">
        <p14:creationId xmlns:p14="http://schemas.microsoft.com/office/powerpoint/2010/main" val="21795773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time, add this.</a:t>
            </a:r>
          </a:p>
        </p:txBody>
      </p:sp>
      <p:sp>
        <p:nvSpPr>
          <p:cNvPr id="4" name="Slide Number Placeholder 3"/>
          <p:cNvSpPr>
            <a:spLocks noGrp="1"/>
          </p:cNvSpPr>
          <p:nvPr>
            <p:ph type="sldNum" sz="quarter" idx="5"/>
          </p:nvPr>
        </p:nvSpPr>
        <p:spPr/>
        <p:txBody>
          <a:bodyPr/>
          <a:lstStyle/>
          <a:p>
            <a:fld id="{121B123F-A068-9D4F-AC99-1A81B5235D18}" type="slidenum">
              <a:rPr lang="en-US" smtClean="0"/>
              <a:t>78</a:t>
            </a:fld>
            <a:endParaRPr lang="en-US"/>
          </a:p>
        </p:txBody>
      </p:sp>
    </p:spTree>
    <p:extLst>
      <p:ext uri="{BB962C8B-B14F-4D97-AF65-F5344CB8AC3E}">
        <p14:creationId xmlns:p14="http://schemas.microsoft.com/office/powerpoint/2010/main" val="3887566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B123F-A068-9D4F-AC99-1A81B5235D18}" type="slidenum">
              <a:rPr lang="en-US" smtClean="0"/>
              <a:t>79</a:t>
            </a:fld>
            <a:endParaRPr lang="en-US"/>
          </a:p>
        </p:txBody>
      </p:sp>
    </p:spTree>
    <p:extLst>
      <p:ext uri="{BB962C8B-B14F-4D97-AF65-F5344CB8AC3E}">
        <p14:creationId xmlns:p14="http://schemas.microsoft.com/office/powerpoint/2010/main" val="19515061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Realized in reviewing notes for this meeting – neglected to add in BMI in the model. I will add that!</a:t>
            </a:r>
          </a:p>
        </p:txBody>
      </p:sp>
      <p:sp>
        <p:nvSpPr>
          <p:cNvPr id="4" name="Slide Number Placeholder 3"/>
          <p:cNvSpPr>
            <a:spLocks noGrp="1"/>
          </p:cNvSpPr>
          <p:nvPr>
            <p:ph type="sldNum" sz="quarter" idx="5"/>
          </p:nvPr>
        </p:nvSpPr>
        <p:spPr/>
        <p:txBody>
          <a:bodyPr/>
          <a:lstStyle/>
          <a:p>
            <a:fld id="{121B123F-A068-9D4F-AC99-1A81B5235D18}" type="slidenum">
              <a:rPr lang="en-US" smtClean="0"/>
              <a:t>80</a:t>
            </a:fld>
            <a:endParaRPr lang="en-US"/>
          </a:p>
        </p:txBody>
      </p:sp>
    </p:spTree>
    <p:extLst>
      <p:ext uri="{BB962C8B-B14F-4D97-AF65-F5344CB8AC3E}">
        <p14:creationId xmlns:p14="http://schemas.microsoft.com/office/powerpoint/2010/main" val="6039350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B123F-A068-9D4F-AC99-1A81B5235D18}" type="slidenum">
              <a:rPr lang="en-US" smtClean="0"/>
              <a:t>82</a:t>
            </a:fld>
            <a:endParaRPr lang="en-US"/>
          </a:p>
        </p:txBody>
      </p:sp>
    </p:spTree>
    <p:extLst>
      <p:ext uri="{BB962C8B-B14F-4D97-AF65-F5344CB8AC3E}">
        <p14:creationId xmlns:p14="http://schemas.microsoft.com/office/powerpoint/2010/main" val="24866793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not updated.</a:t>
            </a:r>
          </a:p>
        </p:txBody>
      </p:sp>
      <p:sp>
        <p:nvSpPr>
          <p:cNvPr id="4" name="Slide Number Placeholder 3"/>
          <p:cNvSpPr>
            <a:spLocks noGrp="1"/>
          </p:cNvSpPr>
          <p:nvPr>
            <p:ph type="sldNum" sz="quarter" idx="5"/>
          </p:nvPr>
        </p:nvSpPr>
        <p:spPr/>
        <p:txBody>
          <a:bodyPr/>
          <a:lstStyle/>
          <a:p>
            <a:fld id="{121B123F-A068-9D4F-AC99-1A81B5235D18}" type="slidenum">
              <a:rPr lang="en-US" smtClean="0"/>
              <a:t>84</a:t>
            </a:fld>
            <a:endParaRPr lang="en-US"/>
          </a:p>
        </p:txBody>
      </p:sp>
    </p:spTree>
    <p:extLst>
      <p:ext uri="{BB962C8B-B14F-4D97-AF65-F5344CB8AC3E}">
        <p14:creationId xmlns:p14="http://schemas.microsoft.com/office/powerpoint/2010/main" val="209673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Excluding staph epi, staph hominis, staph capitis</a:t>
            </a:r>
          </a:p>
        </p:txBody>
      </p:sp>
      <p:sp>
        <p:nvSpPr>
          <p:cNvPr id="4" name="Slide Number Placeholder 3"/>
          <p:cNvSpPr>
            <a:spLocks noGrp="1"/>
          </p:cNvSpPr>
          <p:nvPr>
            <p:ph type="sldNum" sz="quarter" idx="5"/>
          </p:nvPr>
        </p:nvSpPr>
        <p:spPr/>
        <p:txBody>
          <a:bodyPr/>
          <a:lstStyle/>
          <a:p>
            <a:fld id="{121B123F-A068-9D4F-AC99-1A81B5235D18}" type="slidenum">
              <a:rPr lang="en-US" smtClean="0"/>
              <a:t>90</a:t>
            </a:fld>
            <a:endParaRPr lang="en-US"/>
          </a:p>
        </p:txBody>
      </p:sp>
    </p:spTree>
    <p:extLst>
      <p:ext uri="{BB962C8B-B14F-4D97-AF65-F5344CB8AC3E}">
        <p14:creationId xmlns:p14="http://schemas.microsoft.com/office/powerpoint/2010/main" val="10147993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little data for cox model to run)</a:t>
            </a:r>
          </a:p>
        </p:txBody>
      </p:sp>
      <p:sp>
        <p:nvSpPr>
          <p:cNvPr id="4" name="Slide Number Placeholder 3"/>
          <p:cNvSpPr>
            <a:spLocks noGrp="1"/>
          </p:cNvSpPr>
          <p:nvPr>
            <p:ph type="sldNum" sz="quarter" idx="5"/>
          </p:nvPr>
        </p:nvSpPr>
        <p:spPr/>
        <p:txBody>
          <a:bodyPr/>
          <a:lstStyle/>
          <a:p>
            <a:fld id="{121B123F-A068-9D4F-AC99-1A81B5235D18}" type="slidenum">
              <a:rPr lang="en-US" smtClean="0"/>
              <a:t>96</a:t>
            </a:fld>
            <a:endParaRPr lang="en-US"/>
          </a:p>
        </p:txBody>
      </p:sp>
    </p:spTree>
    <p:extLst>
      <p:ext uri="{BB962C8B-B14F-4D97-AF65-F5344CB8AC3E}">
        <p14:creationId xmlns:p14="http://schemas.microsoft.com/office/powerpoint/2010/main" val="2097971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exploration about testing for bacterial infections: Side questions that came up last time when we were talking about testing</a:t>
            </a:r>
          </a:p>
          <a:p>
            <a:endParaRPr lang="en-US" dirty="0"/>
          </a:p>
          <a:p>
            <a:r>
              <a:rPr lang="en-US" dirty="0"/>
              <a:t>Some overall questions about proportion of patients with bacterial infections – didn’t look into for now because we know we’re missing a whole bunch of info on them…. </a:t>
            </a:r>
          </a:p>
        </p:txBody>
      </p:sp>
      <p:sp>
        <p:nvSpPr>
          <p:cNvPr id="4" name="Slide Number Placeholder 3"/>
          <p:cNvSpPr>
            <a:spLocks noGrp="1"/>
          </p:cNvSpPr>
          <p:nvPr>
            <p:ph type="sldNum" sz="quarter" idx="5"/>
          </p:nvPr>
        </p:nvSpPr>
        <p:spPr/>
        <p:txBody>
          <a:bodyPr/>
          <a:lstStyle/>
          <a:p>
            <a:fld id="{121B123F-A068-9D4F-AC99-1A81B5235D18}" type="slidenum">
              <a:rPr lang="en-US" smtClean="0"/>
              <a:t>11</a:t>
            </a:fld>
            <a:endParaRPr lang="en-US"/>
          </a:p>
        </p:txBody>
      </p:sp>
    </p:spTree>
    <p:extLst>
      <p:ext uri="{BB962C8B-B14F-4D97-AF65-F5344CB8AC3E}">
        <p14:creationId xmlns:p14="http://schemas.microsoft.com/office/powerpoint/2010/main" val="2477674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for time in hospital for covid: how to define time in hospital?</a:t>
            </a:r>
          </a:p>
          <a:p>
            <a:endParaRPr lang="en-US" dirty="0"/>
          </a:p>
          <a:p>
            <a:endParaRPr lang="en-US" dirty="0"/>
          </a:p>
        </p:txBody>
      </p:sp>
      <p:sp>
        <p:nvSpPr>
          <p:cNvPr id="4" name="Slide Number Placeholder 3"/>
          <p:cNvSpPr>
            <a:spLocks noGrp="1"/>
          </p:cNvSpPr>
          <p:nvPr>
            <p:ph type="sldNum" sz="quarter" idx="5"/>
          </p:nvPr>
        </p:nvSpPr>
        <p:spPr/>
        <p:txBody>
          <a:bodyPr/>
          <a:lstStyle/>
          <a:p>
            <a:fld id="{121B123F-A068-9D4F-AC99-1A81B5235D18}" type="slidenum">
              <a:rPr lang="en-US" smtClean="0"/>
              <a:t>12</a:t>
            </a:fld>
            <a:endParaRPr lang="en-US"/>
          </a:p>
        </p:txBody>
      </p:sp>
    </p:spTree>
    <p:extLst>
      <p:ext uri="{BB962C8B-B14F-4D97-AF65-F5344CB8AC3E}">
        <p14:creationId xmlns:p14="http://schemas.microsoft.com/office/powerpoint/2010/main" val="3549265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haven’t yet looked into whether patients who were NOT admitted in that same encounter were then admitted subsequently. But, that might be of interest for outpatient and emergency visits, in particular. </a:t>
            </a:r>
          </a:p>
        </p:txBody>
      </p:sp>
      <p:sp>
        <p:nvSpPr>
          <p:cNvPr id="4" name="Slide Number Placeholder 3"/>
          <p:cNvSpPr>
            <a:spLocks noGrp="1"/>
          </p:cNvSpPr>
          <p:nvPr>
            <p:ph type="sldNum" sz="quarter" idx="5"/>
          </p:nvPr>
        </p:nvSpPr>
        <p:spPr/>
        <p:txBody>
          <a:bodyPr/>
          <a:lstStyle/>
          <a:p>
            <a:fld id="{121B123F-A068-9D4F-AC99-1A81B5235D18}" type="slidenum">
              <a:rPr lang="en-US" smtClean="0"/>
              <a:t>13</a:t>
            </a:fld>
            <a:endParaRPr lang="en-US"/>
          </a:p>
        </p:txBody>
      </p:sp>
    </p:spTree>
    <p:extLst>
      <p:ext uri="{BB962C8B-B14F-4D97-AF65-F5344CB8AC3E}">
        <p14:creationId xmlns:p14="http://schemas.microsoft.com/office/powerpoint/2010/main" val="3237983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in hospital: I assume we’re basically interested in the time in hospital of those patients who were admitted during that same “first covid visit”</a:t>
            </a:r>
          </a:p>
          <a:p>
            <a:endParaRPr lang="en-US" dirty="0"/>
          </a:p>
          <a:p>
            <a:r>
              <a:rPr lang="en-US" dirty="0"/>
              <a:t>Most are spending very little time, very few outliers are spending a lot of time.</a:t>
            </a:r>
          </a:p>
        </p:txBody>
      </p:sp>
      <p:sp>
        <p:nvSpPr>
          <p:cNvPr id="4" name="Slide Number Placeholder 3"/>
          <p:cNvSpPr>
            <a:spLocks noGrp="1"/>
          </p:cNvSpPr>
          <p:nvPr>
            <p:ph type="sldNum" sz="quarter" idx="5"/>
          </p:nvPr>
        </p:nvSpPr>
        <p:spPr/>
        <p:txBody>
          <a:bodyPr/>
          <a:lstStyle/>
          <a:p>
            <a:fld id="{121B123F-A068-9D4F-AC99-1A81B5235D18}" type="slidenum">
              <a:rPr lang="en-US" smtClean="0"/>
              <a:t>14</a:t>
            </a:fld>
            <a:endParaRPr lang="en-US"/>
          </a:p>
        </p:txBody>
      </p:sp>
    </p:spTree>
    <p:extLst>
      <p:ext uri="{BB962C8B-B14F-4D97-AF65-F5344CB8AC3E}">
        <p14:creationId xmlns:p14="http://schemas.microsoft.com/office/powerpoint/2010/main" val="2385640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date of inpatient admission)</a:t>
            </a:r>
          </a:p>
        </p:txBody>
      </p:sp>
      <p:sp>
        <p:nvSpPr>
          <p:cNvPr id="4" name="Slide Number Placeholder 3"/>
          <p:cNvSpPr>
            <a:spLocks noGrp="1"/>
          </p:cNvSpPr>
          <p:nvPr>
            <p:ph type="sldNum" sz="quarter" idx="5"/>
          </p:nvPr>
        </p:nvSpPr>
        <p:spPr/>
        <p:txBody>
          <a:bodyPr/>
          <a:lstStyle/>
          <a:p>
            <a:fld id="{121B123F-A068-9D4F-AC99-1A81B5235D18}" type="slidenum">
              <a:rPr lang="en-US" smtClean="0"/>
              <a:t>15</a:t>
            </a:fld>
            <a:endParaRPr lang="en-US"/>
          </a:p>
        </p:txBody>
      </p:sp>
    </p:spTree>
    <p:extLst>
      <p:ext uri="{BB962C8B-B14F-4D97-AF65-F5344CB8AC3E}">
        <p14:creationId xmlns:p14="http://schemas.microsoft.com/office/powerpoint/2010/main" val="2424143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B039-25BB-1B43-9010-D751B56C30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8FC371-C08B-8C4E-95E8-AE1D12EF5C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C39DDF-6DFD-034D-8DA7-D3EE18629BE5}"/>
              </a:ext>
            </a:extLst>
          </p:cNvPr>
          <p:cNvSpPr>
            <a:spLocks noGrp="1"/>
          </p:cNvSpPr>
          <p:nvPr>
            <p:ph type="dt" sz="half" idx="10"/>
          </p:nvPr>
        </p:nvSpPr>
        <p:spPr/>
        <p:txBody>
          <a:bodyPr/>
          <a:lstStyle/>
          <a:p>
            <a:fld id="{A047215F-8214-8440-9D21-048BE0A89298}" type="datetimeFigureOut">
              <a:rPr lang="en-US" smtClean="0"/>
              <a:t>12/20/21</a:t>
            </a:fld>
            <a:endParaRPr lang="en-US"/>
          </a:p>
        </p:txBody>
      </p:sp>
      <p:sp>
        <p:nvSpPr>
          <p:cNvPr id="5" name="Footer Placeholder 4">
            <a:extLst>
              <a:ext uri="{FF2B5EF4-FFF2-40B4-BE49-F238E27FC236}">
                <a16:creationId xmlns:a16="http://schemas.microsoft.com/office/drawing/2014/main" id="{FB31FE25-FB53-5A4A-ADB1-8F0751382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42866F-D98B-3B44-A20D-85FDC2F8AADC}"/>
              </a:ext>
            </a:extLst>
          </p:cNvPr>
          <p:cNvSpPr>
            <a:spLocks noGrp="1"/>
          </p:cNvSpPr>
          <p:nvPr>
            <p:ph type="sldNum" sz="quarter" idx="12"/>
          </p:nvPr>
        </p:nvSpPr>
        <p:spPr/>
        <p:txBody>
          <a:bodyPr/>
          <a:lstStyle/>
          <a:p>
            <a:fld id="{8AEB2479-E8C3-E049-8707-F26D44EA14FC}" type="slidenum">
              <a:rPr lang="en-US" smtClean="0"/>
              <a:t>‹#›</a:t>
            </a:fld>
            <a:endParaRPr lang="en-US"/>
          </a:p>
        </p:txBody>
      </p:sp>
    </p:spTree>
    <p:extLst>
      <p:ext uri="{BB962C8B-B14F-4D97-AF65-F5344CB8AC3E}">
        <p14:creationId xmlns:p14="http://schemas.microsoft.com/office/powerpoint/2010/main" val="2999982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10B26-2BCF-5D45-91E5-76A51A06BB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4647A4-2F55-3845-BB06-0CB028A6E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2CF6B2-7661-0644-B11C-4EB9F4FEDCA7}"/>
              </a:ext>
            </a:extLst>
          </p:cNvPr>
          <p:cNvSpPr>
            <a:spLocks noGrp="1"/>
          </p:cNvSpPr>
          <p:nvPr>
            <p:ph type="dt" sz="half" idx="10"/>
          </p:nvPr>
        </p:nvSpPr>
        <p:spPr/>
        <p:txBody>
          <a:bodyPr/>
          <a:lstStyle/>
          <a:p>
            <a:fld id="{A047215F-8214-8440-9D21-048BE0A89298}" type="datetimeFigureOut">
              <a:rPr lang="en-US" smtClean="0"/>
              <a:t>12/20/21</a:t>
            </a:fld>
            <a:endParaRPr lang="en-US"/>
          </a:p>
        </p:txBody>
      </p:sp>
      <p:sp>
        <p:nvSpPr>
          <p:cNvPr id="5" name="Footer Placeholder 4">
            <a:extLst>
              <a:ext uri="{FF2B5EF4-FFF2-40B4-BE49-F238E27FC236}">
                <a16:creationId xmlns:a16="http://schemas.microsoft.com/office/drawing/2014/main" id="{D0317160-BB1C-B946-A990-D6785D4986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F03FB7-1DDB-DE40-AA2E-9E9ED6281924}"/>
              </a:ext>
            </a:extLst>
          </p:cNvPr>
          <p:cNvSpPr>
            <a:spLocks noGrp="1"/>
          </p:cNvSpPr>
          <p:nvPr>
            <p:ph type="sldNum" sz="quarter" idx="12"/>
          </p:nvPr>
        </p:nvSpPr>
        <p:spPr/>
        <p:txBody>
          <a:bodyPr/>
          <a:lstStyle/>
          <a:p>
            <a:fld id="{8AEB2479-E8C3-E049-8707-F26D44EA14FC}" type="slidenum">
              <a:rPr lang="en-US" smtClean="0"/>
              <a:t>‹#›</a:t>
            </a:fld>
            <a:endParaRPr lang="en-US"/>
          </a:p>
        </p:txBody>
      </p:sp>
    </p:spTree>
    <p:extLst>
      <p:ext uri="{BB962C8B-B14F-4D97-AF65-F5344CB8AC3E}">
        <p14:creationId xmlns:p14="http://schemas.microsoft.com/office/powerpoint/2010/main" val="1400938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8CD8E0-546A-224C-8BBD-578691A083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114D3B-8769-EA48-A1EF-22735E5A18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BF58F0-FDD6-1B40-B709-45286551510D}"/>
              </a:ext>
            </a:extLst>
          </p:cNvPr>
          <p:cNvSpPr>
            <a:spLocks noGrp="1"/>
          </p:cNvSpPr>
          <p:nvPr>
            <p:ph type="dt" sz="half" idx="10"/>
          </p:nvPr>
        </p:nvSpPr>
        <p:spPr/>
        <p:txBody>
          <a:bodyPr/>
          <a:lstStyle/>
          <a:p>
            <a:fld id="{A047215F-8214-8440-9D21-048BE0A89298}" type="datetimeFigureOut">
              <a:rPr lang="en-US" smtClean="0"/>
              <a:t>12/20/21</a:t>
            </a:fld>
            <a:endParaRPr lang="en-US"/>
          </a:p>
        </p:txBody>
      </p:sp>
      <p:sp>
        <p:nvSpPr>
          <p:cNvPr id="5" name="Footer Placeholder 4">
            <a:extLst>
              <a:ext uri="{FF2B5EF4-FFF2-40B4-BE49-F238E27FC236}">
                <a16:creationId xmlns:a16="http://schemas.microsoft.com/office/drawing/2014/main" id="{55945F07-CD03-4245-8327-A87830647B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D03109-6153-4D46-9229-380E5BAA21AB}"/>
              </a:ext>
            </a:extLst>
          </p:cNvPr>
          <p:cNvSpPr>
            <a:spLocks noGrp="1"/>
          </p:cNvSpPr>
          <p:nvPr>
            <p:ph type="sldNum" sz="quarter" idx="12"/>
          </p:nvPr>
        </p:nvSpPr>
        <p:spPr/>
        <p:txBody>
          <a:bodyPr/>
          <a:lstStyle/>
          <a:p>
            <a:fld id="{8AEB2479-E8C3-E049-8707-F26D44EA14FC}" type="slidenum">
              <a:rPr lang="en-US" smtClean="0"/>
              <a:t>‹#›</a:t>
            </a:fld>
            <a:endParaRPr lang="en-US"/>
          </a:p>
        </p:txBody>
      </p:sp>
    </p:spTree>
    <p:extLst>
      <p:ext uri="{BB962C8B-B14F-4D97-AF65-F5344CB8AC3E}">
        <p14:creationId xmlns:p14="http://schemas.microsoft.com/office/powerpoint/2010/main" val="2423284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57BE3-FD68-BF40-A2FF-3D136223F3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BA58B9-4339-9C4A-BFA3-7F3832C13F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F49C30-EDFE-C24D-B57F-F0BA9AE8028F}"/>
              </a:ext>
            </a:extLst>
          </p:cNvPr>
          <p:cNvSpPr>
            <a:spLocks noGrp="1"/>
          </p:cNvSpPr>
          <p:nvPr>
            <p:ph type="dt" sz="half" idx="10"/>
          </p:nvPr>
        </p:nvSpPr>
        <p:spPr/>
        <p:txBody>
          <a:bodyPr/>
          <a:lstStyle/>
          <a:p>
            <a:fld id="{A047215F-8214-8440-9D21-048BE0A89298}" type="datetimeFigureOut">
              <a:rPr lang="en-US" smtClean="0"/>
              <a:t>12/20/21</a:t>
            </a:fld>
            <a:endParaRPr lang="en-US"/>
          </a:p>
        </p:txBody>
      </p:sp>
      <p:sp>
        <p:nvSpPr>
          <p:cNvPr id="5" name="Footer Placeholder 4">
            <a:extLst>
              <a:ext uri="{FF2B5EF4-FFF2-40B4-BE49-F238E27FC236}">
                <a16:creationId xmlns:a16="http://schemas.microsoft.com/office/drawing/2014/main" id="{78995081-39D7-3249-812A-CFDED859D3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DAAD98-D250-AF47-9C67-2080D76015CE}"/>
              </a:ext>
            </a:extLst>
          </p:cNvPr>
          <p:cNvSpPr>
            <a:spLocks noGrp="1"/>
          </p:cNvSpPr>
          <p:nvPr>
            <p:ph type="sldNum" sz="quarter" idx="12"/>
          </p:nvPr>
        </p:nvSpPr>
        <p:spPr/>
        <p:txBody>
          <a:bodyPr/>
          <a:lstStyle/>
          <a:p>
            <a:fld id="{8AEB2479-E8C3-E049-8707-F26D44EA14FC}" type="slidenum">
              <a:rPr lang="en-US" smtClean="0"/>
              <a:t>‹#›</a:t>
            </a:fld>
            <a:endParaRPr lang="en-US"/>
          </a:p>
        </p:txBody>
      </p:sp>
    </p:spTree>
    <p:extLst>
      <p:ext uri="{BB962C8B-B14F-4D97-AF65-F5344CB8AC3E}">
        <p14:creationId xmlns:p14="http://schemas.microsoft.com/office/powerpoint/2010/main" val="2612021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3FD11-F676-DB43-A1B6-6255D3CB9A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42157B-732A-2743-A859-02E137FE76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1E4348-4BBF-8747-BC7A-8375EF17A95F}"/>
              </a:ext>
            </a:extLst>
          </p:cNvPr>
          <p:cNvSpPr>
            <a:spLocks noGrp="1"/>
          </p:cNvSpPr>
          <p:nvPr>
            <p:ph type="dt" sz="half" idx="10"/>
          </p:nvPr>
        </p:nvSpPr>
        <p:spPr/>
        <p:txBody>
          <a:bodyPr/>
          <a:lstStyle/>
          <a:p>
            <a:fld id="{A047215F-8214-8440-9D21-048BE0A89298}" type="datetimeFigureOut">
              <a:rPr lang="en-US" smtClean="0"/>
              <a:t>12/20/21</a:t>
            </a:fld>
            <a:endParaRPr lang="en-US"/>
          </a:p>
        </p:txBody>
      </p:sp>
      <p:sp>
        <p:nvSpPr>
          <p:cNvPr id="5" name="Footer Placeholder 4">
            <a:extLst>
              <a:ext uri="{FF2B5EF4-FFF2-40B4-BE49-F238E27FC236}">
                <a16:creationId xmlns:a16="http://schemas.microsoft.com/office/drawing/2014/main" id="{6F33D2B9-9C3C-FC4C-8BF9-65FB64476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22BA77-2BF1-FA45-91F8-8CDB83B6030D}"/>
              </a:ext>
            </a:extLst>
          </p:cNvPr>
          <p:cNvSpPr>
            <a:spLocks noGrp="1"/>
          </p:cNvSpPr>
          <p:nvPr>
            <p:ph type="sldNum" sz="quarter" idx="12"/>
          </p:nvPr>
        </p:nvSpPr>
        <p:spPr/>
        <p:txBody>
          <a:bodyPr/>
          <a:lstStyle/>
          <a:p>
            <a:fld id="{8AEB2479-E8C3-E049-8707-F26D44EA14FC}" type="slidenum">
              <a:rPr lang="en-US" smtClean="0"/>
              <a:t>‹#›</a:t>
            </a:fld>
            <a:endParaRPr lang="en-US"/>
          </a:p>
        </p:txBody>
      </p:sp>
    </p:spTree>
    <p:extLst>
      <p:ext uri="{BB962C8B-B14F-4D97-AF65-F5344CB8AC3E}">
        <p14:creationId xmlns:p14="http://schemas.microsoft.com/office/powerpoint/2010/main" val="409660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27FB-8E47-AE49-8B2B-859B0335DD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84A62-386F-6B49-99C6-1620D5A5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894AF-C370-FE46-BE9A-BF426330E1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E1213C-4131-C04B-A3F6-55CFBE130EF0}"/>
              </a:ext>
            </a:extLst>
          </p:cNvPr>
          <p:cNvSpPr>
            <a:spLocks noGrp="1"/>
          </p:cNvSpPr>
          <p:nvPr>
            <p:ph type="dt" sz="half" idx="10"/>
          </p:nvPr>
        </p:nvSpPr>
        <p:spPr/>
        <p:txBody>
          <a:bodyPr/>
          <a:lstStyle/>
          <a:p>
            <a:fld id="{A047215F-8214-8440-9D21-048BE0A89298}" type="datetimeFigureOut">
              <a:rPr lang="en-US" smtClean="0"/>
              <a:t>12/20/21</a:t>
            </a:fld>
            <a:endParaRPr lang="en-US"/>
          </a:p>
        </p:txBody>
      </p:sp>
      <p:sp>
        <p:nvSpPr>
          <p:cNvPr id="6" name="Footer Placeholder 5">
            <a:extLst>
              <a:ext uri="{FF2B5EF4-FFF2-40B4-BE49-F238E27FC236}">
                <a16:creationId xmlns:a16="http://schemas.microsoft.com/office/drawing/2014/main" id="{17E6E0BE-6D3B-514E-B1EC-4BECA8F334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9EE7DF-56E0-284F-8849-999905D4B497}"/>
              </a:ext>
            </a:extLst>
          </p:cNvPr>
          <p:cNvSpPr>
            <a:spLocks noGrp="1"/>
          </p:cNvSpPr>
          <p:nvPr>
            <p:ph type="sldNum" sz="quarter" idx="12"/>
          </p:nvPr>
        </p:nvSpPr>
        <p:spPr/>
        <p:txBody>
          <a:bodyPr/>
          <a:lstStyle/>
          <a:p>
            <a:fld id="{8AEB2479-E8C3-E049-8707-F26D44EA14FC}" type="slidenum">
              <a:rPr lang="en-US" smtClean="0"/>
              <a:t>‹#›</a:t>
            </a:fld>
            <a:endParaRPr lang="en-US"/>
          </a:p>
        </p:txBody>
      </p:sp>
    </p:spTree>
    <p:extLst>
      <p:ext uri="{BB962C8B-B14F-4D97-AF65-F5344CB8AC3E}">
        <p14:creationId xmlns:p14="http://schemas.microsoft.com/office/powerpoint/2010/main" val="3172260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60E78-F260-B44D-86A7-C33E0FBE34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57C980-022B-5F46-B0BE-17B24C40B0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FDC949-4AAF-FE46-8539-A1502687EC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1DAFF1-2CBA-A748-AD87-E67D1564F3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DDAE76-B053-5C45-BD22-46BC15C686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B41DA9-C4CE-8B48-AE07-B9275DB8393E}"/>
              </a:ext>
            </a:extLst>
          </p:cNvPr>
          <p:cNvSpPr>
            <a:spLocks noGrp="1"/>
          </p:cNvSpPr>
          <p:nvPr>
            <p:ph type="dt" sz="half" idx="10"/>
          </p:nvPr>
        </p:nvSpPr>
        <p:spPr/>
        <p:txBody>
          <a:bodyPr/>
          <a:lstStyle/>
          <a:p>
            <a:fld id="{A047215F-8214-8440-9D21-048BE0A89298}" type="datetimeFigureOut">
              <a:rPr lang="en-US" smtClean="0"/>
              <a:t>12/20/21</a:t>
            </a:fld>
            <a:endParaRPr lang="en-US"/>
          </a:p>
        </p:txBody>
      </p:sp>
      <p:sp>
        <p:nvSpPr>
          <p:cNvPr id="8" name="Footer Placeholder 7">
            <a:extLst>
              <a:ext uri="{FF2B5EF4-FFF2-40B4-BE49-F238E27FC236}">
                <a16:creationId xmlns:a16="http://schemas.microsoft.com/office/drawing/2014/main" id="{D4CA2275-D8D9-ED48-A190-A86D2504AD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A95C98-EA59-1C41-9ECE-D65A2DDF00A0}"/>
              </a:ext>
            </a:extLst>
          </p:cNvPr>
          <p:cNvSpPr>
            <a:spLocks noGrp="1"/>
          </p:cNvSpPr>
          <p:nvPr>
            <p:ph type="sldNum" sz="quarter" idx="12"/>
          </p:nvPr>
        </p:nvSpPr>
        <p:spPr/>
        <p:txBody>
          <a:bodyPr/>
          <a:lstStyle/>
          <a:p>
            <a:fld id="{8AEB2479-E8C3-E049-8707-F26D44EA14FC}" type="slidenum">
              <a:rPr lang="en-US" smtClean="0"/>
              <a:t>‹#›</a:t>
            </a:fld>
            <a:endParaRPr lang="en-US"/>
          </a:p>
        </p:txBody>
      </p:sp>
    </p:spTree>
    <p:extLst>
      <p:ext uri="{BB962C8B-B14F-4D97-AF65-F5344CB8AC3E}">
        <p14:creationId xmlns:p14="http://schemas.microsoft.com/office/powerpoint/2010/main" val="638164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D438-3094-EA48-BA4E-A50941152B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9310CF-1617-D047-B6BF-E69278D2B44F}"/>
              </a:ext>
            </a:extLst>
          </p:cNvPr>
          <p:cNvSpPr>
            <a:spLocks noGrp="1"/>
          </p:cNvSpPr>
          <p:nvPr>
            <p:ph type="dt" sz="half" idx="10"/>
          </p:nvPr>
        </p:nvSpPr>
        <p:spPr/>
        <p:txBody>
          <a:bodyPr/>
          <a:lstStyle/>
          <a:p>
            <a:fld id="{A047215F-8214-8440-9D21-048BE0A89298}" type="datetimeFigureOut">
              <a:rPr lang="en-US" smtClean="0"/>
              <a:t>12/20/21</a:t>
            </a:fld>
            <a:endParaRPr lang="en-US"/>
          </a:p>
        </p:txBody>
      </p:sp>
      <p:sp>
        <p:nvSpPr>
          <p:cNvPr id="4" name="Footer Placeholder 3">
            <a:extLst>
              <a:ext uri="{FF2B5EF4-FFF2-40B4-BE49-F238E27FC236}">
                <a16:creationId xmlns:a16="http://schemas.microsoft.com/office/drawing/2014/main" id="{A9F2217F-62F9-7241-88C4-664DF54758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9C9027-36CD-0041-A478-D9E64AE77DBC}"/>
              </a:ext>
            </a:extLst>
          </p:cNvPr>
          <p:cNvSpPr>
            <a:spLocks noGrp="1"/>
          </p:cNvSpPr>
          <p:nvPr>
            <p:ph type="sldNum" sz="quarter" idx="12"/>
          </p:nvPr>
        </p:nvSpPr>
        <p:spPr/>
        <p:txBody>
          <a:bodyPr/>
          <a:lstStyle/>
          <a:p>
            <a:fld id="{8AEB2479-E8C3-E049-8707-F26D44EA14FC}" type="slidenum">
              <a:rPr lang="en-US" smtClean="0"/>
              <a:t>‹#›</a:t>
            </a:fld>
            <a:endParaRPr lang="en-US"/>
          </a:p>
        </p:txBody>
      </p:sp>
    </p:spTree>
    <p:extLst>
      <p:ext uri="{BB962C8B-B14F-4D97-AF65-F5344CB8AC3E}">
        <p14:creationId xmlns:p14="http://schemas.microsoft.com/office/powerpoint/2010/main" val="1703840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AC5254-7729-764E-B850-73E3BED34E60}"/>
              </a:ext>
            </a:extLst>
          </p:cNvPr>
          <p:cNvSpPr>
            <a:spLocks noGrp="1"/>
          </p:cNvSpPr>
          <p:nvPr>
            <p:ph type="dt" sz="half" idx="10"/>
          </p:nvPr>
        </p:nvSpPr>
        <p:spPr/>
        <p:txBody>
          <a:bodyPr/>
          <a:lstStyle/>
          <a:p>
            <a:fld id="{A047215F-8214-8440-9D21-048BE0A89298}" type="datetimeFigureOut">
              <a:rPr lang="en-US" smtClean="0"/>
              <a:t>12/20/21</a:t>
            </a:fld>
            <a:endParaRPr lang="en-US"/>
          </a:p>
        </p:txBody>
      </p:sp>
      <p:sp>
        <p:nvSpPr>
          <p:cNvPr id="3" name="Footer Placeholder 2">
            <a:extLst>
              <a:ext uri="{FF2B5EF4-FFF2-40B4-BE49-F238E27FC236}">
                <a16:creationId xmlns:a16="http://schemas.microsoft.com/office/drawing/2014/main" id="{C247A4FD-5901-7347-BB61-DBF3F97FD9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91654C-51E7-4E4F-BF24-B9C2C48BD067}"/>
              </a:ext>
            </a:extLst>
          </p:cNvPr>
          <p:cNvSpPr>
            <a:spLocks noGrp="1"/>
          </p:cNvSpPr>
          <p:nvPr>
            <p:ph type="sldNum" sz="quarter" idx="12"/>
          </p:nvPr>
        </p:nvSpPr>
        <p:spPr/>
        <p:txBody>
          <a:bodyPr/>
          <a:lstStyle/>
          <a:p>
            <a:fld id="{8AEB2479-E8C3-E049-8707-F26D44EA14FC}" type="slidenum">
              <a:rPr lang="en-US" smtClean="0"/>
              <a:t>‹#›</a:t>
            </a:fld>
            <a:endParaRPr lang="en-US"/>
          </a:p>
        </p:txBody>
      </p:sp>
    </p:spTree>
    <p:extLst>
      <p:ext uri="{BB962C8B-B14F-4D97-AF65-F5344CB8AC3E}">
        <p14:creationId xmlns:p14="http://schemas.microsoft.com/office/powerpoint/2010/main" val="389358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37BEE-409D-1D49-951B-7175183BD6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C7A38C-DF92-CD48-8FE0-EF002488E8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67ABF0-7C45-E84C-87DD-7240623638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675061-4EB5-B64F-BCEA-2A57F043B72D}"/>
              </a:ext>
            </a:extLst>
          </p:cNvPr>
          <p:cNvSpPr>
            <a:spLocks noGrp="1"/>
          </p:cNvSpPr>
          <p:nvPr>
            <p:ph type="dt" sz="half" idx="10"/>
          </p:nvPr>
        </p:nvSpPr>
        <p:spPr/>
        <p:txBody>
          <a:bodyPr/>
          <a:lstStyle/>
          <a:p>
            <a:fld id="{A047215F-8214-8440-9D21-048BE0A89298}" type="datetimeFigureOut">
              <a:rPr lang="en-US" smtClean="0"/>
              <a:t>12/20/21</a:t>
            </a:fld>
            <a:endParaRPr lang="en-US"/>
          </a:p>
        </p:txBody>
      </p:sp>
      <p:sp>
        <p:nvSpPr>
          <p:cNvPr id="6" name="Footer Placeholder 5">
            <a:extLst>
              <a:ext uri="{FF2B5EF4-FFF2-40B4-BE49-F238E27FC236}">
                <a16:creationId xmlns:a16="http://schemas.microsoft.com/office/drawing/2014/main" id="{A9DA1B80-8A66-864C-9039-90EF0E3DCC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8AE0EF-8C84-2C45-988E-8D9719DC4FC2}"/>
              </a:ext>
            </a:extLst>
          </p:cNvPr>
          <p:cNvSpPr>
            <a:spLocks noGrp="1"/>
          </p:cNvSpPr>
          <p:nvPr>
            <p:ph type="sldNum" sz="quarter" idx="12"/>
          </p:nvPr>
        </p:nvSpPr>
        <p:spPr/>
        <p:txBody>
          <a:bodyPr/>
          <a:lstStyle/>
          <a:p>
            <a:fld id="{8AEB2479-E8C3-E049-8707-F26D44EA14FC}" type="slidenum">
              <a:rPr lang="en-US" smtClean="0"/>
              <a:t>‹#›</a:t>
            </a:fld>
            <a:endParaRPr lang="en-US"/>
          </a:p>
        </p:txBody>
      </p:sp>
    </p:spTree>
    <p:extLst>
      <p:ext uri="{BB962C8B-B14F-4D97-AF65-F5344CB8AC3E}">
        <p14:creationId xmlns:p14="http://schemas.microsoft.com/office/powerpoint/2010/main" val="2732780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B138-D4D4-F54B-AB66-8F9C999299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046ACA-CD3C-094D-8051-DC975214D6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AC6D200-ED93-6840-8557-FA0462F49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2CAC6-E3CE-7E4A-8375-E497C53925C4}"/>
              </a:ext>
            </a:extLst>
          </p:cNvPr>
          <p:cNvSpPr>
            <a:spLocks noGrp="1"/>
          </p:cNvSpPr>
          <p:nvPr>
            <p:ph type="dt" sz="half" idx="10"/>
          </p:nvPr>
        </p:nvSpPr>
        <p:spPr/>
        <p:txBody>
          <a:bodyPr/>
          <a:lstStyle/>
          <a:p>
            <a:fld id="{A047215F-8214-8440-9D21-048BE0A89298}" type="datetimeFigureOut">
              <a:rPr lang="en-US" smtClean="0"/>
              <a:t>12/20/21</a:t>
            </a:fld>
            <a:endParaRPr lang="en-US"/>
          </a:p>
        </p:txBody>
      </p:sp>
      <p:sp>
        <p:nvSpPr>
          <p:cNvPr id="6" name="Footer Placeholder 5">
            <a:extLst>
              <a:ext uri="{FF2B5EF4-FFF2-40B4-BE49-F238E27FC236}">
                <a16:creationId xmlns:a16="http://schemas.microsoft.com/office/drawing/2014/main" id="{3BE88B3F-226D-454A-AB29-2EEA587AFA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20CB18-CCF8-6847-BCE4-EA46C9EC5EED}"/>
              </a:ext>
            </a:extLst>
          </p:cNvPr>
          <p:cNvSpPr>
            <a:spLocks noGrp="1"/>
          </p:cNvSpPr>
          <p:nvPr>
            <p:ph type="sldNum" sz="quarter" idx="12"/>
          </p:nvPr>
        </p:nvSpPr>
        <p:spPr/>
        <p:txBody>
          <a:bodyPr/>
          <a:lstStyle/>
          <a:p>
            <a:fld id="{8AEB2479-E8C3-E049-8707-F26D44EA14FC}" type="slidenum">
              <a:rPr lang="en-US" smtClean="0"/>
              <a:t>‹#›</a:t>
            </a:fld>
            <a:endParaRPr lang="en-US"/>
          </a:p>
        </p:txBody>
      </p:sp>
    </p:spTree>
    <p:extLst>
      <p:ext uri="{BB962C8B-B14F-4D97-AF65-F5344CB8AC3E}">
        <p14:creationId xmlns:p14="http://schemas.microsoft.com/office/powerpoint/2010/main" val="1733350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E77C54-835B-1443-BFE3-36285CC2D9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EA6198-5A17-974D-9B20-FF705FA09D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475D07-7B9D-B545-A72E-4CC32BEFD9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47215F-8214-8440-9D21-048BE0A89298}" type="datetimeFigureOut">
              <a:rPr lang="en-US" smtClean="0"/>
              <a:t>12/20/21</a:t>
            </a:fld>
            <a:endParaRPr lang="en-US"/>
          </a:p>
        </p:txBody>
      </p:sp>
      <p:sp>
        <p:nvSpPr>
          <p:cNvPr id="5" name="Footer Placeholder 4">
            <a:extLst>
              <a:ext uri="{FF2B5EF4-FFF2-40B4-BE49-F238E27FC236}">
                <a16:creationId xmlns:a16="http://schemas.microsoft.com/office/drawing/2014/main" id="{781C43CB-952D-4E43-B925-0FADB23105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3158D1-9ED1-2543-8B4F-3FA1088D7E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EB2479-E8C3-E049-8707-F26D44EA14FC}" type="slidenum">
              <a:rPr lang="en-US" smtClean="0"/>
              <a:t>‹#›</a:t>
            </a:fld>
            <a:endParaRPr lang="en-US"/>
          </a:p>
        </p:txBody>
      </p:sp>
    </p:spTree>
    <p:extLst>
      <p:ext uri="{BB962C8B-B14F-4D97-AF65-F5344CB8AC3E}">
        <p14:creationId xmlns:p14="http://schemas.microsoft.com/office/powerpoint/2010/main" val="2226972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32601-C48A-9E49-80C7-F1A35BD673CB}"/>
              </a:ext>
            </a:extLst>
          </p:cNvPr>
          <p:cNvSpPr>
            <a:spLocks noGrp="1"/>
          </p:cNvSpPr>
          <p:nvPr>
            <p:ph type="ctrTitle"/>
          </p:nvPr>
        </p:nvSpPr>
        <p:spPr/>
        <p:txBody>
          <a:bodyPr/>
          <a:lstStyle/>
          <a:p>
            <a:r>
              <a:rPr lang="en-US" dirty="0"/>
              <a:t>MIND Study plots and tabulations</a:t>
            </a:r>
          </a:p>
        </p:txBody>
      </p:sp>
      <p:sp>
        <p:nvSpPr>
          <p:cNvPr id="3" name="Subtitle 2">
            <a:extLst>
              <a:ext uri="{FF2B5EF4-FFF2-40B4-BE49-F238E27FC236}">
                <a16:creationId xmlns:a16="http://schemas.microsoft.com/office/drawing/2014/main" id="{A9C8564B-D4DD-BB42-B1F9-492E5C85A62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03897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E8537-3239-E844-BCCE-5B3EB515094E}"/>
              </a:ext>
            </a:extLst>
          </p:cNvPr>
          <p:cNvSpPr>
            <a:spLocks noGrp="1"/>
          </p:cNvSpPr>
          <p:nvPr>
            <p:ph type="title"/>
          </p:nvPr>
        </p:nvSpPr>
        <p:spPr>
          <a:xfrm>
            <a:off x="838200" y="365126"/>
            <a:ext cx="10515600" cy="821418"/>
          </a:xfrm>
        </p:spPr>
        <p:txBody>
          <a:bodyPr>
            <a:normAutofit fontScale="90000"/>
          </a:bodyPr>
          <a:lstStyle/>
          <a:p>
            <a:r>
              <a:rPr lang="en-US" sz="3600" dirty="0"/>
              <a:t>Tabulations on bacterial infections among covid patients to consider</a:t>
            </a:r>
          </a:p>
        </p:txBody>
      </p:sp>
      <p:sp>
        <p:nvSpPr>
          <p:cNvPr id="3" name="Content Placeholder 2">
            <a:extLst>
              <a:ext uri="{FF2B5EF4-FFF2-40B4-BE49-F238E27FC236}">
                <a16:creationId xmlns:a16="http://schemas.microsoft.com/office/drawing/2014/main" id="{D57060D7-65B6-2547-B738-1837D161889D}"/>
              </a:ext>
            </a:extLst>
          </p:cNvPr>
          <p:cNvSpPr>
            <a:spLocks noGrp="1"/>
          </p:cNvSpPr>
          <p:nvPr>
            <p:ph idx="1"/>
          </p:nvPr>
        </p:nvSpPr>
        <p:spPr/>
        <p:txBody>
          <a:bodyPr>
            <a:normAutofit lnSpcReduction="10000"/>
          </a:bodyPr>
          <a:lstStyle/>
          <a:p>
            <a:r>
              <a:rPr lang="en-US" dirty="0"/>
              <a:t>When did they occur? Before during or after covid related stay? Was there a substantial population of people who had bacterial infections and subsequently got covid, or did most go covid then bacterial infection?</a:t>
            </a:r>
          </a:p>
          <a:p>
            <a:r>
              <a:rPr lang="en-US" dirty="0"/>
              <a:t>Blood confirmed vs other specimens</a:t>
            </a:r>
          </a:p>
          <a:p>
            <a:r>
              <a:rPr lang="en-US" dirty="0"/>
              <a:t>Compare mortality btw covid patients with in patient stays with and without bacterial infection</a:t>
            </a:r>
          </a:p>
          <a:p>
            <a:r>
              <a:rPr lang="en-US" dirty="0"/>
              <a:t>What kind of bacterial infection</a:t>
            </a:r>
          </a:p>
          <a:p>
            <a:r>
              <a:rPr lang="en-US" dirty="0"/>
              <a:t>Look at percent of covid patients who get bacterial infection over time</a:t>
            </a:r>
          </a:p>
          <a:p>
            <a:pPr marL="0" indent="0">
              <a:buNone/>
            </a:pPr>
            <a:endParaRPr lang="en-US" dirty="0"/>
          </a:p>
        </p:txBody>
      </p:sp>
    </p:spTree>
    <p:extLst>
      <p:ext uri="{BB962C8B-B14F-4D97-AF65-F5344CB8AC3E}">
        <p14:creationId xmlns:p14="http://schemas.microsoft.com/office/powerpoint/2010/main" val="1838273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E014-C5C6-2246-B8EE-828888D1E15C}"/>
              </a:ext>
            </a:extLst>
          </p:cNvPr>
          <p:cNvSpPr>
            <a:spLocks noGrp="1"/>
          </p:cNvSpPr>
          <p:nvPr>
            <p:ph type="title"/>
          </p:nvPr>
        </p:nvSpPr>
        <p:spPr>
          <a:xfrm>
            <a:off x="838200" y="374649"/>
            <a:ext cx="10515600" cy="1187451"/>
          </a:xfrm>
        </p:spPr>
        <p:txBody>
          <a:bodyPr>
            <a:noAutofit/>
          </a:bodyPr>
          <a:lstStyle/>
          <a:p>
            <a:r>
              <a:rPr lang="en-US" sz="3200" dirty="0"/>
              <a:t>Number of abnormal results (number of instance, not number of organisms) per patient who ever had a bacterial infection – to get at patterns in testing</a:t>
            </a:r>
          </a:p>
        </p:txBody>
      </p:sp>
      <p:pic>
        <p:nvPicPr>
          <p:cNvPr id="9" name="Picture 8" descr="Chart, histogram&#10;&#10;Description automatically generated">
            <a:extLst>
              <a:ext uri="{FF2B5EF4-FFF2-40B4-BE49-F238E27FC236}">
                <a16:creationId xmlns:a16="http://schemas.microsoft.com/office/drawing/2014/main" id="{7C71C1D0-FBEC-D544-95AF-369DAC455413}"/>
              </a:ext>
            </a:extLst>
          </p:cNvPr>
          <p:cNvPicPr>
            <a:picLocks noChangeAspect="1"/>
          </p:cNvPicPr>
          <p:nvPr/>
        </p:nvPicPr>
        <p:blipFill>
          <a:blip r:embed="rId3"/>
          <a:stretch>
            <a:fillRect/>
          </a:stretch>
        </p:blipFill>
        <p:spPr>
          <a:xfrm>
            <a:off x="288721" y="1606762"/>
            <a:ext cx="8893379" cy="5251237"/>
          </a:xfrm>
          <a:prstGeom prst="rect">
            <a:avLst/>
          </a:prstGeom>
        </p:spPr>
      </p:pic>
    </p:spTree>
    <p:extLst>
      <p:ext uri="{BB962C8B-B14F-4D97-AF65-F5344CB8AC3E}">
        <p14:creationId xmlns:p14="http://schemas.microsoft.com/office/powerpoint/2010/main" val="1372108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0E271-9EAA-E141-8564-05174E48E843}"/>
              </a:ext>
            </a:extLst>
          </p:cNvPr>
          <p:cNvSpPr>
            <a:spLocks noGrp="1"/>
          </p:cNvSpPr>
          <p:nvPr>
            <p:ph type="title"/>
          </p:nvPr>
        </p:nvSpPr>
        <p:spPr>
          <a:xfrm>
            <a:off x="838200" y="365125"/>
            <a:ext cx="10515600" cy="904875"/>
          </a:xfrm>
        </p:spPr>
        <p:txBody>
          <a:bodyPr>
            <a:normAutofit fontScale="90000"/>
          </a:bodyPr>
          <a:lstStyle/>
          <a:p>
            <a:r>
              <a:rPr lang="en-US" dirty="0"/>
              <a:t>Background for “time in hospital” question</a:t>
            </a:r>
            <a:br>
              <a:rPr lang="en-US" dirty="0"/>
            </a:br>
            <a:r>
              <a:rPr lang="en-US" dirty="0"/>
              <a:t>How to define time in hospital?</a:t>
            </a:r>
          </a:p>
        </p:txBody>
      </p:sp>
      <p:sp>
        <p:nvSpPr>
          <p:cNvPr id="7" name="TextBox 6">
            <a:extLst>
              <a:ext uri="{FF2B5EF4-FFF2-40B4-BE49-F238E27FC236}">
                <a16:creationId xmlns:a16="http://schemas.microsoft.com/office/drawing/2014/main" id="{2BA2DBB9-A786-A94A-8488-14AE0C1FBFA6}"/>
              </a:ext>
            </a:extLst>
          </p:cNvPr>
          <p:cNvSpPr txBox="1"/>
          <p:nvPr/>
        </p:nvSpPr>
        <p:spPr>
          <a:xfrm>
            <a:off x="875302" y="1795860"/>
            <a:ext cx="3905685" cy="646331"/>
          </a:xfrm>
          <a:prstGeom prst="rect">
            <a:avLst/>
          </a:prstGeom>
          <a:noFill/>
        </p:spPr>
        <p:txBody>
          <a:bodyPr wrap="none" rtlCol="0">
            <a:spAutoFit/>
          </a:bodyPr>
          <a:lstStyle/>
          <a:p>
            <a:r>
              <a:rPr lang="en-US" dirty="0"/>
              <a:t>ADT care level of first covid visit among </a:t>
            </a:r>
          </a:p>
          <a:p>
            <a:r>
              <a:rPr lang="en-US" dirty="0"/>
              <a:t>Patients who ever had a positive PCR</a:t>
            </a:r>
          </a:p>
        </p:txBody>
      </p:sp>
      <p:pic>
        <p:nvPicPr>
          <p:cNvPr id="9" name="Picture 8" descr="Table&#10;&#10;Description automatically generated">
            <a:extLst>
              <a:ext uri="{FF2B5EF4-FFF2-40B4-BE49-F238E27FC236}">
                <a16:creationId xmlns:a16="http://schemas.microsoft.com/office/drawing/2014/main" id="{56857777-5CF2-C144-968D-5B724A19AC49}"/>
              </a:ext>
            </a:extLst>
          </p:cNvPr>
          <p:cNvPicPr>
            <a:picLocks noChangeAspect="1"/>
          </p:cNvPicPr>
          <p:nvPr/>
        </p:nvPicPr>
        <p:blipFill>
          <a:blip r:embed="rId3"/>
          <a:stretch>
            <a:fillRect/>
          </a:stretch>
        </p:blipFill>
        <p:spPr>
          <a:xfrm>
            <a:off x="875302" y="2542560"/>
            <a:ext cx="5118100" cy="3746500"/>
          </a:xfrm>
          <a:prstGeom prst="rect">
            <a:avLst/>
          </a:prstGeom>
        </p:spPr>
      </p:pic>
    </p:spTree>
    <p:extLst>
      <p:ext uri="{BB962C8B-B14F-4D97-AF65-F5344CB8AC3E}">
        <p14:creationId xmlns:p14="http://schemas.microsoft.com/office/powerpoint/2010/main" val="3600544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5E1B-248A-3748-89EF-5164E7014446}"/>
              </a:ext>
            </a:extLst>
          </p:cNvPr>
          <p:cNvSpPr>
            <a:spLocks noGrp="1"/>
          </p:cNvSpPr>
          <p:nvPr>
            <p:ph type="title"/>
          </p:nvPr>
        </p:nvSpPr>
        <p:spPr/>
        <p:txBody>
          <a:bodyPr>
            <a:normAutofit/>
          </a:bodyPr>
          <a:lstStyle/>
          <a:p>
            <a:r>
              <a:rPr lang="en-US" dirty="0"/>
              <a:t>By </a:t>
            </a:r>
            <a:r>
              <a:rPr lang="en-US" dirty="0" err="1"/>
              <a:t>adt</a:t>
            </a:r>
            <a:r>
              <a:rPr lang="en-US" dirty="0"/>
              <a:t> care level of first covid visit, was the patient admitted in that same encounter?</a:t>
            </a:r>
          </a:p>
        </p:txBody>
      </p:sp>
      <p:pic>
        <p:nvPicPr>
          <p:cNvPr id="5" name="Content Placeholder 4" descr="Table&#10;&#10;Description automatically generated">
            <a:extLst>
              <a:ext uri="{FF2B5EF4-FFF2-40B4-BE49-F238E27FC236}">
                <a16:creationId xmlns:a16="http://schemas.microsoft.com/office/drawing/2014/main" id="{A422B64B-FBCD-C744-BD7E-B7DD73D9EC81}"/>
              </a:ext>
            </a:extLst>
          </p:cNvPr>
          <p:cNvPicPr>
            <a:picLocks noGrp="1" noChangeAspect="1"/>
          </p:cNvPicPr>
          <p:nvPr>
            <p:ph idx="1"/>
          </p:nvPr>
        </p:nvPicPr>
        <p:blipFill>
          <a:blip r:embed="rId3"/>
          <a:stretch>
            <a:fillRect/>
          </a:stretch>
        </p:blipFill>
        <p:spPr>
          <a:xfrm>
            <a:off x="838200" y="1817829"/>
            <a:ext cx="9443904" cy="4675045"/>
          </a:xfrm>
        </p:spPr>
      </p:pic>
    </p:spTree>
    <p:extLst>
      <p:ext uri="{BB962C8B-B14F-4D97-AF65-F5344CB8AC3E}">
        <p14:creationId xmlns:p14="http://schemas.microsoft.com/office/powerpoint/2010/main" val="421000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B0425-5AD8-1845-9E67-CE72E72C9BDF}"/>
              </a:ext>
            </a:extLst>
          </p:cNvPr>
          <p:cNvSpPr>
            <a:spLocks noGrp="1"/>
          </p:cNvSpPr>
          <p:nvPr>
            <p:ph type="title"/>
          </p:nvPr>
        </p:nvSpPr>
        <p:spPr>
          <a:xfrm>
            <a:off x="5561351" y="829820"/>
            <a:ext cx="5762467" cy="2213183"/>
          </a:xfrm>
        </p:spPr>
        <p:txBody>
          <a:bodyPr>
            <a:normAutofit fontScale="90000"/>
          </a:bodyPr>
          <a:lstStyle/>
          <a:p>
            <a:r>
              <a:rPr lang="en-US" sz="3200" dirty="0"/>
              <a:t>Time in hospital for those who were admitted during the first covid encounter (days between inpatient admission and discharge)</a:t>
            </a:r>
          </a:p>
        </p:txBody>
      </p:sp>
      <p:pic>
        <p:nvPicPr>
          <p:cNvPr id="5" name="Picture 4" descr="Chart, histogram&#10;&#10;Description automatically generated">
            <a:extLst>
              <a:ext uri="{FF2B5EF4-FFF2-40B4-BE49-F238E27FC236}">
                <a16:creationId xmlns:a16="http://schemas.microsoft.com/office/drawing/2014/main" id="{8FE159E0-F9C7-D34E-830E-98AA32AE56AF}"/>
              </a:ext>
            </a:extLst>
          </p:cNvPr>
          <p:cNvPicPr>
            <a:picLocks noChangeAspect="1"/>
          </p:cNvPicPr>
          <p:nvPr/>
        </p:nvPicPr>
        <p:blipFill>
          <a:blip r:embed="rId3"/>
          <a:stretch>
            <a:fillRect/>
          </a:stretch>
        </p:blipFill>
        <p:spPr>
          <a:xfrm>
            <a:off x="133481" y="365125"/>
            <a:ext cx="5113075" cy="5106285"/>
          </a:xfrm>
          <a:prstGeom prst="rect">
            <a:avLst/>
          </a:prstGeom>
        </p:spPr>
      </p:pic>
      <p:pic>
        <p:nvPicPr>
          <p:cNvPr id="7" name="Picture 6">
            <a:extLst>
              <a:ext uri="{FF2B5EF4-FFF2-40B4-BE49-F238E27FC236}">
                <a16:creationId xmlns:a16="http://schemas.microsoft.com/office/drawing/2014/main" id="{F119CD8B-CE10-9B4F-9DD6-A4E5F71D62B3}"/>
              </a:ext>
            </a:extLst>
          </p:cNvPr>
          <p:cNvPicPr>
            <a:picLocks noChangeAspect="1"/>
          </p:cNvPicPr>
          <p:nvPr/>
        </p:nvPicPr>
        <p:blipFill>
          <a:blip r:embed="rId4"/>
          <a:stretch>
            <a:fillRect/>
          </a:stretch>
        </p:blipFill>
        <p:spPr>
          <a:xfrm>
            <a:off x="133481" y="5669662"/>
            <a:ext cx="12192000" cy="945116"/>
          </a:xfrm>
          <a:prstGeom prst="rect">
            <a:avLst/>
          </a:prstGeom>
        </p:spPr>
      </p:pic>
    </p:spTree>
    <p:extLst>
      <p:ext uri="{BB962C8B-B14F-4D97-AF65-F5344CB8AC3E}">
        <p14:creationId xmlns:p14="http://schemas.microsoft.com/office/powerpoint/2010/main" val="302678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histogram&#10;&#10;Description automatically generated">
            <a:extLst>
              <a:ext uri="{FF2B5EF4-FFF2-40B4-BE49-F238E27FC236}">
                <a16:creationId xmlns:a16="http://schemas.microsoft.com/office/drawing/2014/main" id="{BD1F163B-2962-E94D-9E3F-9271864DC0EF}"/>
              </a:ext>
            </a:extLst>
          </p:cNvPr>
          <p:cNvPicPr>
            <a:picLocks noChangeAspect="1"/>
          </p:cNvPicPr>
          <p:nvPr/>
        </p:nvPicPr>
        <p:blipFill>
          <a:blip r:embed="rId3"/>
          <a:stretch>
            <a:fillRect/>
          </a:stretch>
        </p:blipFill>
        <p:spPr>
          <a:xfrm>
            <a:off x="431242" y="0"/>
            <a:ext cx="11329516" cy="6858000"/>
          </a:xfrm>
          <a:prstGeom prst="rect">
            <a:avLst/>
          </a:prstGeom>
        </p:spPr>
      </p:pic>
    </p:spTree>
    <p:extLst>
      <p:ext uri="{BB962C8B-B14F-4D97-AF65-F5344CB8AC3E}">
        <p14:creationId xmlns:p14="http://schemas.microsoft.com/office/powerpoint/2010/main" val="3887096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Chart&#10;&#10;Description automatically generated">
            <a:extLst>
              <a:ext uri="{FF2B5EF4-FFF2-40B4-BE49-F238E27FC236}">
                <a16:creationId xmlns:a16="http://schemas.microsoft.com/office/drawing/2014/main" id="{6268C50B-999B-4B49-A7A0-E77B9838E1D2}"/>
              </a:ext>
            </a:extLst>
          </p:cNvPr>
          <p:cNvPicPr>
            <a:picLocks noGrp="1" noChangeAspect="1"/>
          </p:cNvPicPr>
          <p:nvPr>
            <p:ph idx="1"/>
          </p:nvPr>
        </p:nvPicPr>
        <p:blipFill>
          <a:blip r:embed="rId3"/>
          <a:stretch>
            <a:fillRect/>
          </a:stretch>
        </p:blipFill>
        <p:spPr>
          <a:xfrm>
            <a:off x="222683" y="295548"/>
            <a:ext cx="10929421" cy="6562452"/>
          </a:xfrm>
        </p:spPr>
      </p:pic>
    </p:spTree>
    <p:extLst>
      <p:ext uri="{BB962C8B-B14F-4D97-AF65-F5344CB8AC3E}">
        <p14:creationId xmlns:p14="http://schemas.microsoft.com/office/powerpoint/2010/main" val="3026818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21AE0-6753-0040-A426-4C844A62DF8D}"/>
              </a:ext>
            </a:extLst>
          </p:cNvPr>
          <p:cNvSpPr>
            <a:spLocks noGrp="1"/>
          </p:cNvSpPr>
          <p:nvPr>
            <p:ph type="title"/>
          </p:nvPr>
        </p:nvSpPr>
        <p:spPr/>
        <p:txBody>
          <a:bodyPr/>
          <a:lstStyle/>
          <a:p>
            <a:endParaRPr lang="en-US"/>
          </a:p>
        </p:txBody>
      </p:sp>
      <p:pic>
        <p:nvPicPr>
          <p:cNvPr id="5" name="Content Placeholder 4" descr="Chart, line chart, histogram&#10;&#10;Description automatically generated">
            <a:extLst>
              <a:ext uri="{FF2B5EF4-FFF2-40B4-BE49-F238E27FC236}">
                <a16:creationId xmlns:a16="http://schemas.microsoft.com/office/drawing/2014/main" id="{47B66602-02E9-514D-B80B-0F327BB66A86}"/>
              </a:ext>
            </a:extLst>
          </p:cNvPr>
          <p:cNvPicPr>
            <a:picLocks noGrp="1" noChangeAspect="1"/>
          </p:cNvPicPr>
          <p:nvPr>
            <p:ph idx="1"/>
          </p:nvPr>
        </p:nvPicPr>
        <p:blipFill>
          <a:blip r:embed="rId2"/>
          <a:stretch>
            <a:fillRect/>
          </a:stretch>
        </p:blipFill>
        <p:spPr>
          <a:xfrm>
            <a:off x="645446" y="86740"/>
            <a:ext cx="11202451" cy="6771260"/>
          </a:xfrm>
        </p:spPr>
      </p:pic>
    </p:spTree>
    <p:extLst>
      <p:ext uri="{BB962C8B-B14F-4D97-AF65-F5344CB8AC3E}">
        <p14:creationId xmlns:p14="http://schemas.microsoft.com/office/powerpoint/2010/main" val="1404635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 histogram&#10;&#10;Description automatically generated">
            <a:extLst>
              <a:ext uri="{FF2B5EF4-FFF2-40B4-BE49-F238E27FC236}">
                <a16:creationId xmlns:a16="http://schemas.microsoft.com/office/drawing/2014/main" id="{4D28FBC9-DC65-3C4A-8C7B-49BE67772CC1}"/>
              </a:ext>
            </a:extLst>
          </p:cNvPr>
          <p:cNvPicPr>
            <a:picLocks noGrp="1" noChangeAspect="1"/>
          </p:cNvPicPr>
          <p:nvPr>
            <p:ph idx="1"/>
          </p:nvPr>
        </p:nvPicPr>
        <p:blipFill>
          <a:blip r:embed="rId2"/>
          <a:stretch>
            <a:fillRect/>
          </a:stretch>
        </p:blipFill>
        <p:spPr>
          <a:xfrm>
            <a:off x="646730" y="254833"/>
            <a:ext cx="11139787" cy="6603167"/>
          </a:xfrm>
        </p:spPr>
      </p:pic>
    </p:spTree>
    <p:extLst>
      <p:ext uri="{BB962C8B-B14F-4D97-AF65-F5344CB8AC3E}">
        <p14:creationId xmlns:p14="http://schemas.microsoft.com/office/powerpoint/2010/main" val="3431659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6911E6-C7ED-D245-BE4E-A2D09C32F809}"/>
              </a:ext>
            </a:extLst>
          </p:cNvPr>
          <p:cNvSpPr>
            <a:spLocks noGrp="1"/>
          </p:cNvSpPr>
          <p:nvPr>
            <p:ph idx="1"/>
          </p:nvPr>
        </p:nvSpPr>
        <p:spPr>
          <a:xfrm>
            <a:off x="838200" y="704538"/>
            <a:ext cx="10515600" cy="5472425"/>
          </a:xfrm>
        </p:spPr>
        <p:txBody>
          <a:bodyPr>
            <a:normAutofit/>
          </a:bodyPr>
          <a:lstStyle/>
          <a:p>
            <a:pPr marL="0" indent="0">
              <a:buNone/>
            </a:pPr>
            <a:r>
              <a:rPr lang="en-US" sz="2400" dirty="0"/>
              <a:t>Present with covid </a:t>
            </a:r>
            <a:r>
              <a:rPr lang="en-US" sz="2400" dirty="0">
                <a:sym typeface="Wingdings" pitchFamily="2" charset="2"/>
              </a:rPr>
              <a:t> inpatient admission  discharge or death</a:t>
            </a:r>
          </a:p>
          <a:p>
            <a:pPr marL="0" indent="0">
              <a:buNone/>
            </a:pPr>
            <a:endParaRPr lang="en-US" sz="2400" dirty="0">
              <a:sym typeface="Wingdings" pitchFamily="2" charset="2"/>
            </a:endParaRPr>
          </a:p>
          <a:p>
            <a:pPr marL="0" indent="0">
              <a:buNone/>
            </a:pPr>
            <a:endParaRPr lang="en-US" sz="2400" dirty="0">
              <a:sym typeface="Wingdings" pitchFamily="2" charset="2"/>
            </a:endParaRPr>
          </a:p>
          <a:p>
            <a:pPr marL="0" indent="0">
              <a:buNone/>
            </a:pPr>
            <a:r>
              <a:rPr lang="en-US" sz="2400" dirty="0">
                <a:sym typeface="Wingdings" pitchFamily="2" charset="2"/>
              </a:rPr>
              <a:t>		 admission rate	mortality rate, time in hospital</a:t>
            </a:r>
          </a:p>
        </p:txBody>
      </p:sp>
      <p:sp>
        <p:nvSpPr>
          <p:cNvPr id="4" name="Right Brace 3">
            <a:extLst>
              <a:ext uri="{FF2B5EF4-FFF2-40B4-BE49-F238E27FC236}">
                <a16:creationId xmlns:a16="http://schemas.microsoft.com/office/drawing/2014/main" id="{A6582CEE-44EF-D64C-A691-F40DC2EA678D}"/>
              </a:ext>
            </a:extLst>
          </p:cNvPr>
          <p:cNvSpPr/>
          <p:nvPr/>
        </p:nvSpPr>
        <p:spPr>
          <a:xfrm rot="5400000">
            <a:off x="3498957" y="734528"/>
            <a:ext cx="344772" cy="1558977"/>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E4C715EA-94B4-3944-83D2-DF1B693E1BE8}"/>
              </a:ext>
            </a:extLst>
          </p:cNvPr>
          <p:cNvSpPr/>
          <p:nvPr/>
        </p:nvSpPr>
        <p:spPr>
          <a:xfrm rot="5400000">
            <a:off x="6270886" y="734528"/>
            <a:ext cx="344772" cy="1558977"/>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1D9A04F1-CF89-3E45-A616-FD48D04521CC}"/>
              </a:ext>
            </a:extLst>
          </p:cNvPr>
          <p:cNvPicPr>
            <a:picLocks noChangeAspect="1"/>
          </p:cNvPicPr>
          <p:nvPr/>
        </p:nvPicPr>
        <p:blipFill>
          <a:blip r:embed="rId3"/>
          <a:stretch>
            <a:fillRect/>
          </a:stretch>
        </p:blipFill>
        <p:spPr>
          <a:xfrm>
            <a:off x="962195" y="2865587"/>
            <a:ext cx="9015456" cy="1571502"/>
          </a:xfrm>
          <a:prstGeom prst="rect">
            <a:avLst/>
          </a:prstGeom>
        </p:spPr>
      </p:pic>
    </p:spTree>
    <p:extLst>
      <p:ext uri="{BB962C8B-B14F-4D97-AF65-F5344CB8AC3E}">
        <p14:creationId xmlns:p14="http://schemas.microsoft.com/office/powerpoint/2010/main" val="2753432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Teams&#10;&#10;Description automatically generated">
            <a:extLst>
              <a:ext uri="{FF2B5EF4-FFF2-40B4-BE49-F238E27FC236}">
                <a16:creationId xmlns:a16="http://schemas.microsoft.com/office/drawing/2014/main" id="{E62DC1CE-F278-DD42-A257-AE0B9E552597}"/>
              </a:ext>
            </a:extLst>
          </p:cNvPr>
          <p:cNvPicPr>
            <a:picLocks noChangeAspect="1"/>
          </p:cNvPicPr>
          <p:nvPr/>
        </p:nvPicPr>
        <p:blipFill>
          <a:blip r:embed="rId2"/>
          <a:stretch>
            <a:fillRect/>
          </a:stretch>
        </p:blipFill>
        <p:spPr>
          <a:xfrm>
            <a:off x="838199" y="1690687"/>
            <a:ext cx="10392345" cy="1487942"/>
          </a:xfrm>
          <a:prstGeom prst="rect">
            <a:avLst/>
          </a:prstGeom>
        </p:spPr>
      </p:pic>
      <p:sp>
        <p:nvSpPr>
          <p:cNvPr id="6" name="Title 1">
            <a:extLst>
              <a:ext uri="{FF2B5EF4-FFF2-40B4-BE49-F238E27FC236}">
                <a16:creationId xmlns:a16="http://schemas.microsoft.com/office/drawing/2014/main" id="{D25E0D36-9F7F-9346-8C02-24BDF9718EB9}"/>
              </a:ext>
            </a:extLst>
          </p:cNvPr>
          <p:cNvSpPr txBox="1">
            <a:spLocks/>
          </p:cNvSpPr>
          <p:nvPr/>
        </p:nvSpPr>
        <p:spPr>
          <a:xfrm>
            <a:off x="838199"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Overall mortality among covid and non-covid patients (ever vs never positive </a:t>
            </a:r>
            <a:r>
              <a:rPr lang="en-US" sz="2800" dirty="0" err="1"/>
              <a:t>pcr</a:t>
            </a:r>
            <a:r>
              <a:rPr lang="en-US" sz="2800" dirty="0"/>
              <a:t> test) – through 2/24</a:t>
            </a:r>
          </a:p>
        </p:txBody>
      </p:sp>
    </p:spTree>
    <p:extLst>
      <p:ext uri="{BB962C8B-B14F-4D97-AF65-F5344CB8AC3E}">
        <p14:creationId xmlns:p14="http://schemas.microsoft.com/office/powerpoint/2010/main" val="247701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56AC-7000-2743-816C-AE50C602E438}"/>
              </a:ext>
            </a:extLst>
          </p:cNvPr>
          <p:cNvSpPr>
            <a:spLocks noGrp="1"/>
          </p:cNvSpPr>
          <p:nvPr>
            <p:ph type="title"/>
          </p:nvPr>
        </p:nvSpPr>
        <p:spPr/>
        <p:txBody>
          <a:bodyPr/>
          <a:lstStyle/>
          <a:p>
            <a:r>
              <a:rPr lang="en-US" dirty="0"/>
              <a:t>Covid positive PCR tests over time</a:t>
            </a:r>
          </a:p>
        </p:txBody>
      </p:sp>
      <p:pic>
        <p:nvPicPr>
          <p:cNvPr id="5" name="Content Placeholder 4" descr="Chart, line chart, histogram&#10;&#10;Description automatically generated">
            <a:extLst>
              <a:ext uri="{FF2B5EF4-FFF2-40B4-BE49-F238E27FC236}">
                <a16:creationId xmlns:a16="http://schemas.microsoft.com/office/drawing/2014/main" id="{A2CCC734-8852-1D42-9D66-6C2B2D55AEA1}"/>
              </a:ext>
            </a:extLst>
          </p:cNvPr>
          <p:cNvPicPr>
            <a:picLocks noGrp="1" noChangeAspect="1"/>
          </p:cNvPicPr>
          <p:nvPr>
            <p:ph idx="1"/>
          </p:nvPr>
        </p:nvPicPr>
        <p:blipFill>
          <a:blip r:embed="rId3"/>
          <a:stretch>
            <a:fillRect/>
          </a:stretch>
        </p:blipFill>
        <p:spPr>
          <a:xfrm>
            <a:off x="157902" y="1613491"/>
            <a:ext cx="8596354" cy="5263939"/>
          </a:xfrm>
        </p:spPr>
      </p:pic>
    </p:spTree>
    <p:extLst>
      <p:ext uri="{BB962C8B-B14F-4D97-AF65-F5344CB8AC3E}">
        <p14:creationId xmlns:p14="http://schemas.microsoft.com/office/powerpoint/2010/main" val="3511571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6CD5-BBF7-3349-9893-341CADE4B04F}"/>
              </a:ext>
            </a:extLst>
          </p:cNvPr>
          <p:cNvSpPr>
            <a:spLocks noGrp="1"/>
          </p:cNvSpPr>
          <p:nvPr>
            <p:ph type="title"/>
          </p:nvPr>
        </p:nvSpPr>
        <p:spPr/>
        <p:txBody>
          <a:bodyPr/>
          <a:lstStyle/>
          <a:p>
            <a:r>
              <a:rPr lang="en-US" dirty="0"/>
              <a:t>Covid inpatient admissions by date of first positive </a:t>
            </a:r>
            <a:r>
              <a:rPr lang="en-US" dirty="0" err="1"/>
              <a:t>pcr</a:t>
            </a:r>
            <a:r>
              <a:rPr lang="en-US" dirty="0"/>
              <a:t> test</a:t>
            </a:r>
          </a:p>
        </p:txBody>
      </p:sp>
      <p:pic>
        <p:nvPicPr>
          <p:cNvPr id="5" name="Content Placeholder 4" descr="Chart, histogram&#10;&#10;Description automatically generated">
            <a:extLst>
              <a:ext uri="{FF2B5EF4-FFF2-40B4-BE49-F238E27FC236}">
                <a16:creationId xmlns:a16="http://schemas.microsoft.com/office/drawing/2014/main" id="{30B4F49D-637C-8B44-B16B-09140491229E}"/>
              </a:ext>
            </a:extLst>
          </p:cNvPr>
          <p:cNvPicPr>
            <a:picLocks noGrp="1" noChangeAspect="1"/>
          </p:cNvPicPr>
          <p:nvPr>
            <p:ph idx="1"/>
          </p:nvPr>
        </p:nvPicPr>
        <p:blipFill>
          <a:blip r:embed="rId3"/>
          <a:stretch>
            <a:fillRect/>
          </a:stretch>
        </p:blipFill>
        <p:spPr>
          <a:xfrm>
            <a:off x="148582" y="1514127"/>
            <a:ext cx="8740586" cy="5343873"/>
          </a:xfrm>
        </p:spPr>
      </p:pic>
    </p:spTree>
    <p:extLst>
      <p:ext uri="{BB962C8B-B14F-4D97-AF65-F5344CB8AC3E}">
        <p14:creationId xmlns:p14="http://schemas.microsoft.com/office/powerpoint/2010/main" val="4149178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1976-23E7-B748-959D-2834DCAE8B5D}"/>
              </a:ext>
            </a:extLst>
          </p:cNvPr>
          <p:cNvSpPr>
            <a:spLocks noGrp="1"/>
          </p:cNvSpPr>
          <p:nvPr>
            <p:ph type="title"/>
          </p:nvPr>
        </p:nvSpPr>
        <p:spPr/>
        <p:txBody>
          <a:bodyPr/>
          <a:lstStyle/>
          <a:p>
            <a:r>
              <a:rPr lang="en-US" dirty="0"/>
              <a:t>Admission Rate</a:t>
            </a:r>
          </a:p>
        </p:txBody>
      </p:sp>
      <p:pic>
        <p:nvPicPr>
          <p:cNvPr id="5" name="Content Placeholder 4" descr="Bar chart&#10;&#10;Description automatically generated">
            <a:extLst>
              <a:ext uri="{FF2B5EF4-FFF2-40B4-BE49-F238E27FC236}">
                <a16:creationId xmlns:a16="http://schemas.microsoft.com/office/drawing/2014/main" id="{6A168EA5-0833-1348-810B-D3A8BAF5D1D9}"/>
              </a:ext>
            </a:extLst>
          </p:cNvPr>
          <p:cNvPicPr>
            <a:picLocks noGrp="1" noChangeAspect="1"/>
          </p:cNvPicPr>
          <p:nvPr>
            <p:ph idx="1"/>
          </p:nvPr>
        </p:nvPicPr>
        <p:blipFill>
          <a:blip r:embed="rId3"/>
          <a:stretch>
            <a:fillRect/>
          </a:stretch>
        </p:blipFill>
        <p:spPr>
          <a:xfrm>
            <a:off x="584616" y="1287429"/>
            <a:ext cx="8529404" cy="5205446"/>
          </a:xfrm>
        </p:spPr>
      </p:pic>
    </p:spTree>
    <p:extLst>
      <p:ext uri="{BB962C8B-B14F-4D97-AF65-F5344CB8AC3E}">
        <p14:creationId xmlns:p14="http://schemas.microsoft.com/office/powerpoint/2010/main" val="1330466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0AFF2-B5CF-BF4F-ACB3-79E32280AA79}"/>
              </a:ext>
            </a:extLst>
          </p:cNvPr>
          <p:cNvSpPr>
            <a:spLocks noGrp="1"/>
          </p:cNvSpPr>
          <p:nvPr>
            <p:ph type="title"/>
          </p:nvPr>
        </p:nvSpPr>
        <p:spPr/>
        <p:txBody>
          <a:bodyPr/>
          <a:lstStyle/>
          <a:p>
            <a:endParaRPr lang="en-US"/>
          </a:p>
        </p:txBody>
      </p:sp>
      <p:pic>
        <p:nvPicPr>
          <p:cNvPr id="5" name="Content Placeholder 4" descr="Chart, histogram&#10;&#10;Description automatically generated">
            <a:extLst>
              <a:ext uri="{FF2B5EF4-FFF2-40B4-BE49-F238E27FC236}">
                <a16:creationId xmlns:a16="http://schemas.microsoft.com/office/drawing/2014/main" id="{F28D0511-498E-4246-AB2D-EAEDE88B94EF}"/>
              </a:ext>
            </a:extLst>
          </p:cNvPr>
          <p:cNvPicPr>
            <a:picLocks noGrp="1" noChangeAspect="1"/>
          </p:cNvPicPr>
          <p:nvPr>
            <p:ph idx="1"/>
          </p:nvPr>
        </p:nvPicPr>
        <p:blipFill>
          <a:blip r:embed="rId2"/>
          <a:stretch>
            <a:fillRect/>
          </a:stretch>
        </p:blipFill>
        <p:spPr>
          <a:xfrm>
            <a:off x="157901" y="365125"/>
            <a:ext cx="10603284" cy="6492875"/>
          </a:xfrm>
        </p:spPr>
      </p:pic>
    </p:spTree>
    <p:extLst>
      <p:ext uri="{BB962C8B-B14F-4D97-AF65-F5344CB8AC3E}">
        <p14:creationId xmlns:p14="http://schemas.microsoft.com/office/powerpoint/2010/main" val="3495833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F1EA7-0AE0-2242-8C7A-DC326398156C}"/>
              </a:ext>
            </a:extLst>
          </p:cNvPr>
          <p:cNvSpPr>
            <a:spLocks noGrp="1"/>
          </p:cNvSpPr>
          <p:nvPr>
            <p:ph type="title"/>
          </p:nvPr>
        </p:nvSpPr>
        <p:spPr/>
        <p:txBody>
          <a:bodyPr/>
          <a:lstStyle/>
          <a:p>
            <a:r>
              <a:rPr lang="en-US" dirty="0"/>
              <a:t>Mortality rate among inpatients with covid</a:t>
            </a:r>
          </a:p>
        </p:txBody>
      </p:sp>
      <p:pic>
        <p:nvPicPr>
          <p:cNvPr id="5" name="Content Placeholder 4" descr="Chart, bar chart&#10;&#10;Description automatically generated">
            <a:extLst>
              <a:ext uri="{FF2B5EF4-FFF2-40B4-BE49-F238E27FC236}">
                <a16:creationId xmlns:a16="http://schemas.microsoft.com/office/drawing/2014/main" id="{B3F9CC98-5BEB-B346-BDA4-2217659ECF40}"/>
              </a:ext>
            </a:extLst>
          </p:cNvPr>
          <p:cNvPicPr>
            <a:picLocks noGrp="1" noChangeAspect="1"/>
          </p:cNvPicPr>
          <p:nvPr>
            <p:ph idx="1"/>
          </p:nvPr>
        </p:nvPicPr>
        <p:blipFill>
          <a:blip r:embed="rId3"/>
          <a:stretch>
            <a:fillRect/>
          </a:stretch>
        </p:blipFill>
        <p:spPr>
          <a:xfrm>
            <a:off x="436275" y="1268286"/>
            <a:ext cx="9067489" cy="5574827"/>
          </a:xfrm>
        </p:spPr>
      </p:pic>
    </p:spTree>
    <p:extLst>
      <p:ext uri="{BB962C8B-B14F-4D97-AF65-F5344CB8AC3E}">
        <p14:creationId xmlns:p14="http://schemas.microsoft.com/office/powerpoint/2010/main" val="2703599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D34F4-262E-1043-8349-A707A88FDA84}"/>
              </a:ext>
            </a:extLst>
          </p:cNvPr>
          <p:cNvSpPr>
            <a:spLocks noGrp="1"/>
          </p:cNvSpPr>
          <p:nvPr>
            <p:ph type="title"/>
          </p:nvPr>
        </p:nvSpPr>
        <p:spPr>
          <a:xfrm>
            <a:off x="838200" y="365126"/>
            <a:ext cx="10515600" cy="864068"/>
          </a:xfrm>
        </p:spPr>
        <p:txBody>
          <a:bodyPr/>
          <a:lstStyle/>
          <a:p>
            <a:r>
              <a:rPr lang="en-US" dirty="0"/>
              <a:t>Questions about time in hospital:</a:t>
            </a:r>
          </a:p>
        </p:txBody>
      </p:sp>
      <p:sp>
        <p:nvSpPr>
          <p:cNvPr id="3" name="Content Placeholder 2">
            <a:extLst>
              <a:ext uri="{FF2B5EF4-FFF2-40B4-BE49-F238E27FC236}">
                <a16:creationId xmlns:a16="http://schemas.microsoft.com/office/drawing/2014/main" id="{C76A0F1E-360C-E541-870F-53D01B21D133}"/>
              </a:ext>
            </a:extLst>
          </p:cNvPr>
          <p:cNvSpPr>
            <a:spLocks noGrp="1"/>
          </p:cNvSpPr>
          <p:nvPr>
            <p:ph idx="1"/>
          </p:nvPr>
        </p:nvSpPr>
        <p:spPr>
          <a:xfrm>
            <a:off x="838200" y="1229194"/>
            <a:ext cx="10515600" cy="4947769"/>
          </a:xfrm>
        </p:spPr>
        <p:txBody>
          <a:bodyPr/>
          <a:lstStyle/>
          <a:p>
            <a:r>
              <a:rPr lang="en-US" dirty="0"/>
              <a:t>Continue to look at time in hospital for covid patients?</a:t>
            </a:r>
          </a:p>
          <a:p>
            <a:pPr lvl="1"/>
            <a:r>
              <a:rPr lang="en-US" dirty="0"/>
              <a:t>How has time in hospital changed over time</a:t>
            </a:r>
          </a:p>
          <a:p>
            <a:pPr lvl="1"/>
            <a:r>
              <a:rPr lang="en-US" dirty="0"/>
              <a:t>What are predictors of time in hospital (consider bacterial infections)</a:t>
            </a:r>
          </a:p>
          <a:p>
            <a:pPr lvl="1"/>
            <a:r>
              <a:rPr lang="en-US" dirty="0"/>
              <a:t>Do we want to consider just the first admission for each patient, or all “covid admissions” based on the definition of an admission starting within 2 days prior – 7 days after first positive covid </a:t>
            </a:r>
            <a:r>
              <a:rPr lang="en-US" dirty="0" err="1"/>
              <a:t>pcr</a:t>
            </a:r>
            <a:r>
              <a:rPr lang="en-US" dirty="0"/>
              <a:t> test?</a:t>
            </a:r>
          </a:p>
          <a:p>
            <a:pPr marL="457200" lvl="1" indent="0">
              <a:buNone/>
            </a:pPr>
            <a:endParaRPr lang="en-US" dirty="0"/>
          </a:p>
          <a:p>
            <a:r>
              <a:rPr lang="en-US" dirty="0"/>
              <a:t>Time in hospital for patients with bacterial infections</a:t>
            </a:r>
          </a:p>
          <a:p>
            <a:pPr lvl="1"/>
            <a:r>
              <a:rPr lang="en-US" dirty="0"/>
              <a:t>Similar questions, look at covid as a predictor</a:t>
            </a:r>
          </a:p>
          <a:p>
            <a:pPr lvl="1"/>
            <a:r>
              <a:rPr lang="en-US" dirty="0"/>
              <a:t>Are we interested in total time in hospital, or time in hospital </a:t>
            </a:r>
          </a:p>
        </p:txBody>
      </p:sp>
    </p:spTree>
    <p:extLst>
      <p:ext uri="{BB962C8B-B14F-4D97-AF65-F5344CB8AC3E}">
        <p14:creationId xmlns:p14="http://schemas.microsoft.com/office/powerpoint/2010/main" val="2047234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21F6-0DB6-C445-AABC-F645C293BB85}"/>
              </a:ext>
            </a:extLst>
          </p:cNvPr>
          <p:cNvSpPr>
            <a:spLocks noGrp="1"/>
          </p:cNvSpPr>
          <p:nvPr>
            <p:ph type="title"/>
          </p:nvPr>
        </p:nvSpPr>
        <p:spPr>
          <a:xfrm>
            <a:off x="838200" y="365125"/>
            <a:ext cx="10515600" cy="774127"/>
          </a:xfrm>
        </p:spPr>
        <p:txBody>
          <a:bodyPr>
            <a:normAutofit/>
          </a:bodyPr>
          <a:lstStyle/>
          <a:p>
            <a:r>
              <a:rPr lang="en-US" sz="4000" dirty="0"/>
              <a:t>Various tabulations:</a:t>
            </a:r>
          </a:p>
        </p:txBody>
      </p:sp>
      <p:sp>
        <p:nvSpPr>
          <p:cNvPr id="3" name="Content Placeholder 2">
            <a:extLst>
              <a:ext uri="{FF2B5EF4-FFF2-40B4-BE49-F238E27FC236}">
                <a16:creationId xmlns:a16="http://schemas.microsoft.com/office/drawing/2014/main" id="{D488E0B7-2225-8A43-B037-6F6787506C25}"/>
              </a:ext>
            </a:extLst>
          </p:cNvPr>
          <p:cNvSpPr>
            <a:spLocks noGrp="1"/>
          </p:cNvSpPr>
          <p:nvPr>
            <p:ph idx="1"/>
          </p:nvPr>
        </p:nvSpPr>
        <p:spPr>
          <a:xfrm>
            <a:off x="838200" y="1139252"/>
            <a:ext cx="10515600" cy="5037711"/>
          </a:xfrm>
        </p:spPr>
        <p:txBody>
          <a:bodyPr/>
          <a:lstStyle/>
          <a:p>
            <a:pPr marL="0" indent="0">
              <a:buNone/>
            </a:pPr>
            <a:r>
              <a:rPr lang="en-US" dirty="0"/>
              <a:t>Number of covid admissions per patient among all patients in </a:t>
            </a:r>
            <a:r>
              <a:rPr lang="en-US" dirty="0" err="1"/>
              <a:t>adt</a:t>
            </a:r>
            <a:r>
              <a:rPr lang="en-US" dirty="0"/>
              <a:t> dataset: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descr="Table&#10;&#10;Description automatically generated">
            <a:extLst>
              <a:ext uri="{FF2B5EF4-FFF2-40B4-BE49-F238E27FC236}">
                <a16:creationId xmlns:a16="http://schemas.microsoft.com/office/drawing/2014/main" id="{A64FF747-0C3F-044C-AAAB-2144FBDF23DF}"/>
              </a:ext>
            </a:extLst>
          </p:cNvPr>
          <p:cNvPicPr>
            <a:picLocks noChangeAspect="1"/>
          </p:cNvPicPr>
          <p:nvPr/>
        </p:nvPicPr>
        <p:blipFill>
          <a:blip r:embed="rId3"/>
          <a:stretch>
            <a:fillRect/>
          </a:stretch>
        </p:blipFill>
        <p:spPr>
          <a:xfrm>
            <a:off x="838200" y="2108707"/>
            <a:ext cx="2971800" cy="1549400"/>
          </a:xfrm>
          <a:prstGeom prst="rect">
            <a:avLst/>
          </a:prstGeom>
        </p:spPr>
      </p:pic>
    </p:spTree>
    <p:extLst>
      <p:ext uri="{BB962C8B-B14F-4D97-AF65-F5344CB8AC3E}">
        <p14:creationId xmlns:p14="http://schemas.microsoft.com/office/powerpoint/2010/main" val="565098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diagram, bar chart&#10;&#10;Description automatically generated">
            <a:extLst>
              <a:ext uri="{FF2B5EF4-FFF2-40B4-BE49-F238E27FC236}">
                <a16:creationId xmlns:a16="http://schemas.microsoft.com/office/drawing/2014/main" id="{4962265B-6429-EE44-84F2-9A1CFBB4EC6F}"/>
              </a:ext>
            </a:extLst>
          </p:cNvPr>
          <p:cNvPicPr>
            <a:picLocks noGrp="1" noChangeAspect="1"/>
          </p:cNvPicPr>
          <p:nvPr>
            <p:ph idx="1"/>
          </p:nvPr>
        </p:nvPicPr>
        <p:blipFill>
          <a:blip r:embed="rId3"/>
          <a:stretch>
            <a:fillRect/>
          </a:stretch>
        </p:blipFill>
        <p:spPr>
          <a:xfrm>
            <a:off x="1417829" y="0"/>
            <a:ext cx="9356342" cy="6858000"/>
          </a:xfrm>
        </p:spPr>
      </p:pic>
    </p:spTree>
    <p:extLst>
      <p:ext uri="{BB962C8B-B14F-4D97-AF65-F5344CB8AC3E}">
        <p14:creationId xmlns:p14="http://schemas.microsoft.com/office/powerpoint/2010/main" val="3908250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2002-C1A0-3344-B47B-85B353B12E61}"/>
              </a:ext>
            </a:extLst>
          </p:cNvPr>
          <p:cNvSpPr>
            <a:spLocks noGrp="1"/>
          </p:cNvSpPr>
          <p:nvPr>
            <p:ph type="title"/>
          </p:nvPr>
        </p:nvSpPr>
        <p:spPr>
          <a:xfrm>
            <a:off x="451601" y="185243"/>
            <a:ext cx="10515600" cy="1325563"/>
          </a:xfrm>
        </p:spPr>
        <p:txBody>
          <a:bodyPr>
            <a:normAutofit/>
          </a:bodyPr>
          <a:lstStyle/>
          <a:p>
            <a:r>
              <a:rPr lang="en-US" sz="3600" dirty="0"/>
              <a:t>Disaggregated by deceased/not deceased</a:t>
            </a:r>
          </a:p>
        </p:txBody>
      </p:sp>
      <p:pic>
        <p:nvPicPr>
          <p:cNvPr id="5" name="Content Placeholder 4" descr="Chart, histogram&#10;&#10;Description automatically generated">
            <a:extLst>
              <a:ext uri="{FF2B5EF4-FFF2-40B4-BE49-F238E27FC236}">
                <a16:creationId xmlns:a16="http://schemas.microsoft.com/office/drawing/2014/main" id="{AA237825-E387-2645-B100-685C7A5B8FB9}"/>
              </a:ext>
            </a:extLst>
          </p:cNvPr>
          <p:cNvPicPr>
            <a:picLocks noGrp="1" noChangeAspect="1"/>
          </p:cNvPicPr>
          <p:nvPr>
            <p:ph idx="1"/>
          </p:nvPr>
        </p:nvPicPr>
        <p:blipFill>
          <a:blip r:embed="rId3"/>
          <a:stretch>
            <a:fillRect/>
          </a:stretch>
        </p:blipFill>
        <p:spPr>
          <a:xfrm>
            <a:off x="134225" y="1118070"/>
            <a:ext cx="6348374" cy="4633506"/>
          </a:xfrm>
        </p:spPr>
      </p:pic>
      <p:pic>
        <p:nvPicPr>
          <p:cNvPr id="7" name="Picture 6" descr="Chart, diagram, bar chart, histogram&#10;&#10;Description automatically generated">
            <a:extLst>
              <a:ext uri="{FF2B5EF4-FFF2-40B4-BE49-F238E27FC236}">
                <a16:creationId xmlns:a16="http://schemas.microsoft.com/office/drawing/2014/main" id="{E8F6F981-AB6A-3C46-BB7D-EDFAAB8C6104}"/>
              </a:ext>
            </a:extLst>
          </p:cNvPr>
          <p:cNvPicPr>
            <a:picLocks noChangeAspect="1"/>
          </p:cNvPicPr>
          <p:nvPr/>
        </p:nvPicPr>
        <p:blipFill>
          <a:blip r:embed="rId4"/>
          <a:stretch>
            <a:fillRect/>
          </a:stretch>
        </p:blipFill>
        <p:spPr>
          <a:xfrm>
            <a:off x="5709401" y="1106424"/>
            <a:ext cx="6348374" cy="4645152"/>
          </a:xfrm>
          <a:prstGeom prst="rect">
            <a:avLst/>
          </a:prstGeom>
        </p:spPr>
      </p:pic>
    </p:spTree>
    <p:extLst>
      <p:ext uri="{BB962C8B-B14F-4D97-AF65-F5344CB8AC3E}">
        <p14:creationId xmlns:p14="http://schemas.microsoft.com/office/powerpoint/2010/main" val="3260590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4F709-F8DC-3F40-8760-4FAEBC99480A}"/>
              </a:ext>
            </a:extLst>
          </p:cNvPr>
          <p:cNvSpPr>
            <a:spLocks noGrp="1"/>
          </p:cNvSpPr>
          <p:nvPr>
            <p:ph type="title"/>
          </p:nvPr>
        </p:nvSpPr>
        <p:spPr>
          <a:xfrm>
            <a:off x="838200" y="365125"/>
            <a:ext cx="10059649" cy="939019"/>
          </a:xfrm>
        </p:spPr>
        <p:txBody>
          <a:bodyPr>
            <a:noAutofit/>
          </a:bodyPr>
          <a:lstStyle/>
          <a:p>
            <a:r>
              <a:rPr lang="en-US" sz="3600" dirty="0"/>
              <a:t>Overview of available data in ADT, covid and micro datasets (by </a:t>
            </a:r>
            <a:r>
              <a:rPr lang="en-US" sz="3600" dirty="0" err="1"/>
              <a:t>mrn</a:t>
            </a:r>
            <a:r>
              <a:rPr lang="en-US" sz="3600" dirty="0"/>
              <a:t>) – As of February 2021 data update</a:t>
            </a:r>
          </a:p>
        </p:txBody>
      </p:sp>
      <p:sp>
        <p:nvSpPr>
          <p:cNvPr id="4" name="Donut 3">
            <a:extLst>
              <a:ext uri="{FF2B5EF4-FFF2-40B4-BE49-F238E27FC236}">
                <a16:creationId xmlns:a16="http://schemas.microsoft.com/office/drawing/2014/main" id="{A12BF198-C242-674F-9085-16B0934DED2E}"/>
              </a:ext>
            </a:extLst>
          </p:cNvPr>
          <p:cNvSpPr/>
          <p:nvPr/>
        </p:nvSpPr>
        <p:spPr>
          <a:xfrm>
            <a:off x="1169233" y="1720382"/>
            <a:ext cx="4107305" cy="3181662"/>
          </a:xfrm>
          <a:prstGeom prst="donut">
            <a:avLst>
              <a:gd name="adj" fmla="val 1954"/>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7" name="Donut 6">
            <a:extLst>
              <a:ext uri="{FF2B5EF4-FFF2-40B4-BE49-F238E27FC236}">
                <a16:creationId xmlns:a16="http://schemas.microsoft.com/office/drawing/2014/main" id="{8A9A73DF-A632-AD4A-A8BE-9CB061C0C4F8}"/>
              </a:ext>
            </a:extLst>
          </p:cNvPr>
          <p:cNvSpPr/>
          <p:nvPr/>
        </p:nvSpPr>
        <p:spPr>
          <a:xfrm>
            <a:off x="3222885" y="1720382"/>
            <a:ext cx="4107305" cy="3181662"/>
          </a:xfrm>
          <a:prstGeom prst="donut">
            <a:avLst>
              <a:gd name="adj" fmla="val 19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nut 7">
            <a:extLst>
              <a:ext uri="{FF2B5EF4-FFF2-40B4-BE49-F238E27FC236}">
                <a16:creationId xmlns:a16="http://schemas.microsoft.com/office/drawing/2014/main" id="{FA21D91A-52CA-8B48-B972-7E3DC1B33AE3}"/>
              </a:ext>
            </a:extLst>
          </p:cNvPr>
          <p:cNvSpPr/>
          <p:nvPr/>
        </p:nvSpPr>
        <p:spPr>
          <a:xfrm>
            <a:off x="2196059" y="3191917"/>
            <a:ext cx="4107305" cy="3181662"/>
          </a:xfrm>
          <a:prstGeom prst="donut">
            <a:avLst>
              <a:gd name="adj" fmla="val 1954"/>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A651D8C-0492-0444-8A6F-48C25B5A94D0}"/>
              </a:ext>
            </a:extLst>
          </p:cNvPr>
          <p:cNvSpPr txBox="1"/>
          <p:nvPr/>
        </p:nvSpPr>
        <p:spPr>
          <a:xfrm>
            <a:off x="303550" y="1766411"/>
            <a:ext cx="1528997" cy="954107"/>
          </a:xfrm>
          <a:prstGeom prst="rect">
            <a:avLst/>
          </a:prstGeom>
          <a:noFill/>
        </p:spPr>
        <p:txBody>
          <a:bodyPr wrap="square" rtlCol="0">
            <a:spAutoFit/>
          </a:bodyPr>
          <a:lstStyle/>
          <a:p>
            <a:r>
              <a:rPr lang="en-US" sz="2800" dirty="0"/>
              <a:t>ADT</a:t>
            </a:r>
          </a:p>
          <a:p>
            <a:r>
              <a:rPr lang="en-US" sz="2800" dirty="0"/>
              <a:t>91,265</a:t>
            </a:r>
          </a:p>
        </p:txBody>
      </p:sp>
      <p:sp>
        <p:nvSpPr>
          <p:cNvPr id="10" name="TextBox 9">
            <a:extLst>
              <a:ext uri="{FF2B5EF4-FFF2-40B4-BE49-F238E27FC236}">
                <a16:creationId xmlns:a16="http://schemas.microsoft.com/office/drawing/2014/main" id="{7B6BD9C4-1B14-CF45-A952-C9FD9D934BEF}"/>
              </a:ext>
            </a:extLst>
          </p:cNvPr>
          <p:cNvSpPr txBox="1"/>
          <p:nvPr/>
        </p:nvSpPr>
        <p:spPr>
          <a:xfrm>
            <a:off x="7249621" y="1806922"/>
            <a:ext cx="1579586" cy="954107"/>
          </a:xfrm>
          <a:prstGeom prst="rect">
            <a:avLst/>
          </a:prstGeom>
          <a:noFill/>
        </p:spPr>
        <p:txBody>
          <a:bodyPr wrap="square" rtlCol="0">
            <a:spAutoFit/>
          </a:bodyPr>
          <a:lstStyle/>
          <a:p>
            <a:r>
              <a:rPr lang="en-US" sz="2800" dirty="0">
                <a:solidFill>
                  <a:schemeClr val="accent1"/>
                </a:solidFill>
              </a:rPr>
              <a:t>Covid</a:t>
            </a:r>
          </a:p>
          <a:p>
            <a:r>
              <a:rPr lang="en-US" sz="2800" dirty="0">
                <a:solidFill>
                  <a:schemeClr val="accent1"/>
                </a:solidFill>
              </a:rPr>
              <a:t>112,106</a:t>
            </a:r>
          </a:p>
        </p:txBody>
      </p:sp>
      <p:sp>
        <p:nvSpPr>
          <p:cNvPr id="11" name="TextBox 10">
            <a:extLst>
              <a:ext uri="{FF2B5EF4-FFF2-40B4-BE49-F238E27FC236}">
                <a16:creationId xmlns:a16="http://schemas.microsoft.com/office/drawing/2014/main" id="{14CB6A5F-1448-4245-9F1B-D0C055A64436}"/>
              </a:ext>
            </a:extLst>
          </p:cNvPr>
          <p:cNvSpPr txBox="1"/>
          <p:nvPr/>
        </p:nvSpPr>
        <p:spPr>
          <a:xfrm>
            <a:off x="6082259" y="5658574"/>
            <a:ext cx="1247931" cy="954107"/>
          </a:xfrm>
          <a:prstGeom prst="rect">
            <a:avLst/>
          </a:prstGeom>
          <a:noFill/>
        </p:spPr>
        <p:txBody>
          <a:bodyPr wrap="square" rtlCol="0">
            <a:spAutoFit/>
          </a:bodyPr>
          <a:lstStyle/>
          <a:p>
            <a:r>
              <a:rPr lang="en-US" sz="2800" dirty="0">
                <a:solidFill>
                  <a:schemeClr val="accent6"/>
                </a:solidFill>
              </a:rPr>
              <a:t>Micro</a:t>
            </a:r>
          </a:p>
          <a:p>
            <a:r>
              <a:rPr lang="en-US" sz="2800" dirty="0">
                <a:solidFill>
                  <a:schemeClr val="accent6"/>
                </a:solidFill>
              </a:rPr>
              <a:t>25,428</a:t>
            </a:r>
          </a:p>
        </p:txBody>
      </p:sp>
      <p:sp>
        <p:nvSpPr>
          <p:cNvPr id="12" name="TextBox 11">
            <a:extLst>
              <a:ext uri="{FF2B5EF4-FFF2-40B4-BE49-F238E27FC236}">
                <a16:creationId xmlns:a16="http://schemas.microsoft.com/office/drawing/2014/main" id="{1E4E8183-0C00-EF4C-BCF6-DA5B7327146B}"/>
              </a:ext>
            </a:extLst>
          </p:cNvPr>
          <p:cNvSpPr txBox="1"/>
          <p:nvPr/>
        </p:nvSpPr>
        <p:spPr>
          <a:xfrm>
            <a:off x="3698822" y="3588682"/>
            <a:ext cx="1247931" cy="523220"/>
          </a:xfrm>
          <a:prstGeom prst="rect">
            <a:avLst/>
          </a:prstGeom>
          <a:noFill/>
        </p:spPr>
        <p:txBody>
          <a:bodyPr wrap="square" rtlCol="0">
            <a:spAutoFit/>
          </a:bodyPr>
          <a:lstStyle/>
          <a:p>
            <a:r>
              <a:rPr lang="en-US" sz="2800" dirty="0"/>
              <a:t>18,293</a:t>
            </a:r>
          </a:p>
        </p:txBody>
      </p:sp>
      <p:sp>
        <p:nvSpPr>
          <p:cNvPr id="13" name="TextBox 12">
            <a:extLst>
              <a:ext uri="{FF2B5EF4-FFF2-40B4-BE49-F238E27FC236}">
                <a16:creationId xmlns:a16="http://schemas.microsoft.com/office/drawing/2014/main" id="{DBBEC8C7-EE37-5749-B393-0FD429C8B5F9}"/>
              </a:ext>
            </a:extLst>
          </p:cNvPr>
          <p:cNvSpPr txBox="1"/>
          <p:nvPr/>
        </p:nvSpPr>
        <p:spPr>
          <a:xfrm>
            <a:off x="3625745" y="2439037"/>
            <a:ext cx="1247931" cy="523220"/>
          </a:xfrm>
          <a:prstGeom prst="rect">
            <a:avLst/>
          </a:prstGeom>
          <a:noFill/>
        </p:spPr>
        <p:txBody>
          <a:bodyPr wrap="square" rtlCol="0">
            <a:spAutoFit/>
          </a:bodyPr>
          <a:lstStyle/>
          <a:p>
            <a:r>
              <a:rPr lang="en-US" sz="2800" dirty="0"/>
              <a:t>72,972</a:t>
            </a:r>
          </a:p>
        </p:txBody>
      </p:sp>
      <p:sp>
        <p:nvSpPr>
          <p:cNvPr id="14" name="TextBox 13">
            <a:extLst>
              <a:ext uri="{FF2B5EF4-FFF2-40B4-BE49-F238E27FC236}">
                <a16:creationId xmlns:a16="http://schemas.microsoft.com/office/drawing/2014/main" id="{915287F5-76D0-BE47-819A-C53911F7F72B}"/>
              </a:ext>
            </a:extLst>
          </p:cNvPr>
          <p:cNvSpPr txBox="1"/>
          <p:nvPr/>
        </p:nvSpPr>
        <p:spPr>
          <a:xfrm>
            <a:off x="5141623" y="4048353"/>
            <a:ext cx="732646" cy="523220"/>
          </a:xfrm>
          <a:prstGeom prst="rect">
            <a:avLst/>
          </a:prstGeom>
          <a:noFill/>
        </p:spPr>
        <p:txBody>
          <a:bodyPr wrap="square" rtlCol="0">
            <a:spAutoFit/>
          </a:bodyPr>
          <a:lstStyle/>
          <a:p>
            <a:r>
              <a:rPr lang="en-US" sz="2800" dirty="0"/>
              <a:t>36</a:t>
            </a:r>
          </a:p>
        </p:txBody>
      </p:sp>
      <p:sp>
        <p:nvSpPr>
          <p:cNvPr id="15" name="TextBox 14">
            <a:extLst>
              <a:ext uri="{FF2B5EF4-FFF2-40B4-BE49-F238E27FC236}">
                <a16:creationId xmlns:a16="http://schemas.microsoft.com/office/drawing/2014/main" id="{53724471-1D0B-FC41-B1DC-B0574D7A90AD}"/>
              </a:ext>
            </a:extLst>
          </p:cNvPr>
          <p:cNvSpPr txBox="1"/>
          <p:nvPr/>
        </p:nvSpPr>
        <p:spPr>
          <a:xfrm>
            <a:off x="2823770" y="4062839"/>
            <a:ext cx="1247931" cy="523220"/>
          </a:xfrm>
          <a:prstGeom prst="rect">
            <a:avLst/>
          </a:prstGeom>
          <a:noFill/>
        </p:spPr>
        <p:txBody>
          <a:bodyPr wrap="square" rtlCol="0">
            <a:spAutoFit/>
          </a:bodyPr>
          <a:lstStyle/>
          <a:p>
            <a:r>
              <a:rPr lang="en-US" sz="2800" dirty="0"/>
              <a:t>0</a:t>
            </a:r>
          </a:p>
        </p:txBody>
      </p:sp>
      <p:sp>
        <p:nvSpPr>
          <p:cNvPr id="16" name="TextBox 15">
            <a:extLst>
              <a:ext uri="{FF2B5EF4-FFF2-40B4-BE49-F238E27FC236}">
                <a16:creationId xmlns:a16="http://schemas.microsoft.com/office/drawing/2014/main" id="{90CCFAFF-13C6-CB4B-BFDD-B97418E5EE9B}"/>
              </a:ext>
            </a:extLst>
          </p:cNvPr>
          <p:cNvSpPr txBox="1"/>
          <p:nvPr/>
        </p:nvSpPr>
        <p:spPr>
          <a:xfrm>
            <a:off x="2083631" y="2893936"/>
            <a:ext cx="1247931" cy="523220"/>
          </a:xfrm>
          <a:prstGeom prst="rect">
            <a:avLst/>
          </a:prstGeom>
          <a:noFill/>
        </p:spPr>
        <p:txBody>
          <a:bodyPr wrap="square" rtlCol="0">
            <a:spAutoFit/>
          </a:bodyPr>
          <a:lstStyle/>
          <a:p>
            <a:r>
              <a:rPr lang="en-US" sz="2800" dirty="0"/>
              <a:t>0</a:t>
            </a:r>
          </a:p>
        </p:txBody>
      </p:sp>
      <p:sp>
        <p:nvSpPr>
          <p:cNvPr id="17" name="TextBox 16">
            <a:extLst>
              <a:ext uri="{FF2B5EF4-FFF2-40B4-BE49-F238E27FC236}">
                <a16:creationId xmlns:a16="http://schemas.microsoft.com/office/drawing/2014/main" id="{1D76082A-419E-924D-B076-01E315625E78}"/>
              </a:ext>
            </a:extLst>
          </p:cNvPr>
          <p:cNvSpPr txBox="1"/>
          <p:nvPr/>
        </p:nvSpPr>
        <p:spPr>
          <a:xfrm>
            <a:off x="5608196" y="2775679"/>
            <a:ext cx="1247931" cy="523220"/>
          </a:xfrm>
          <a:prstGeom prst="rect">
            <a:avLst/>
          </a:prstGeom>
          <a:noFill/>
        </p:spPr>
        <p:txBody>
          <a:bodyPr wrap="square" rtlCol="0">
            <a:spAutoFit/>
          </a:bodyPr>
          <a:lstStyle/>
          <a:p>
            <a:r>
              <a:rPr lang="en-US" sz="2800" dirty="0"/>
              <a:t>20,805</a:t>
            </a:r>
          </a:p>
        </p:txBody>
      </p:sp>
      <p:sp>
        <p:nvSpPr>
          <p:cNvPr id="18" name="TextBox 17">
            <a:extLst>
              <a:ext uri="{FF2B5EF4-FFF2-40B4-BE49-F238E27FC236}">
                <a16:creationId xmlns:a16="http://schemas.microsoft.com/office/drawing/2014/main" id="{D9BC4AF5-6710-AD45-9058-B15F43C8D546}"/>
              </a:ext>
            </a:extLst>
          </p:cNvPr>
          <p:cNvSpPr txBox="1"/>
          <p:nvPr/>
        </p:nvSpPr>
        <p:spPr>
          <a:xfrm>
            <a:off x="3893692" y="5235260"/>
            <a:ext cx="1247931" cy="523220"/>
          </a:xfrm>
          <a:prstGeom prst="rect">
            <a:avLst/>
          </a:prstGeom>
          <a:noFill/>
        </p:spPr>
        <p:txBody>
          <a:bodyPr wrap="square" rtlCol="0">
            <a:spAutoFit/>
          </a:bodyPr>
          <a:lstStyle/>
          <a:p>
            <a:r>
              <a:rPr lang="en-US" sz="2800" dirty="0"/>
              <a:t>7099</a:t>
            </a:r>
          </a:p>
        </p:txBody>
      </p:sp>
    </p:spTree>
    <p:extLst>
      <p:ext uri="{BB962C8B-B14F-4D97-AF65-F5344CB8AC3E}">
        <p14:creationId xmlns:p14="http://schemas.microsoft.com/office/powerpoint/2010/main" val="3210370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AB50A94C-ED63-6C43-8F90-DD6622DF6265}"/>
              </a:ext>
            </a:extLst>
          </p:cNvPr>
          <p:cNvPicPr>
            <a:picLocks noChangeAspect="1"/>
          </p:cNvPicPr>
          <p:nvPr/>
        </p:nvPicPr>
        <p:blipFill>
          <a:blip r:embed="rId2"/>
          <a:stretch>
            <a:fillRect/>
          </a:stretch>
        </p:blipFill>
        <p:spPr>
          <a:xfrm>
            <a:off x="260350" y="398462"/>
            <a:ext cx="10037536" cy="6267495"/>
          </a:xfrm>
          <a:prstGeom prst="rect">
            <a:avLst/>
          </a:prstGeom>
        </p:spPr>
      </p:pic>
    </p:spTree>
    <p:extLst>
      <p:ext uri="{BB962C8B-B14F-4D97-AF65-F5344CB8AC3E}">
        <p14:creationId xmlns:p14="http://schemas.microsoft.com/office/powerpoint/2010/main" val="4224511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4F709-F8DC-3F40-8760-4FAEBC99480A}"/>
              </a:ext>
            </a:extLst>
          </p:cNvPr>
          <p:cNvSpPr>
            <a:spLocks noGrp="1"/>
          </p:cNvSpPr>
          <p:nvPr>
            <p:ph type="title"/>
          </p:nvPr>
        </p:nvSpPr>
        <p:spPr>
          <a:xfrm>
            <a:off x="838200" y="365125"/>
            <a:ext cx="10059649" cy="939019"/>
          </a:xfrm>
        </p:spPr>
        <p:txBody>
          <a:bodyPr>
            <a:noAutofit/>
          </a:bodyPr>
          <a:lstStyle/>
          <a:p>
            <a:r>
              <a:rPr lang="en-US" sz="3600" dirty="0"/>
              <a:t>Overview of available data in ADT, covid and micro datasets (by </a:t>
            </a:r>
            <a:r>
              <a:rPr lang="en-US" sz="3600" dirty="0" err="1"/>
              <a:t>mrn</a:t>
            </a:r>
            <a:r>
              <a:rPr lang="en-US" sz="3600" dirty="0"/>
              <a:t>) – As of February 2021 data update</a:t>
            </a:r>
          </a:p>
        </p:txBody>
      </p:sp>
      <p:sp>
        <p:nvSpPr>
          <p:cNvPr id="4" name="Donut 3">
            <a:extLst>
              <a:ext uri="{FF2B5EF4-FFF2-40B4-BE49-F238E27FC236}">
                <a16:creationId xmlns:a16="http://schemas.microsoft.com/office/drawing/2014/main" id="{A12BF198-C242-674F-9085-16B0934DED2E}"/>
              </a:ext>
            </a:extLst>
          </p:cNvPr>
          <p:cNvSpPr/>
          <p:nvPr/>
        </p:nvSpPr>
        <p:spPr>
          <a:xfrm>
            <a:off x="1169233" y="1720382"/>
            <a:ext cx="4107305" cy="3181662"/>
          </a:xfrm>
          <a:prstGeom prst="donut">
            <a:avLst>
              <a:gd name="adj" fmla="val 1954"/>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7" name="Donut 6">
            <a:extLst>
              <a:ext uri="{FF2B5EF4-FFF2-40B4-BE49-F238E27FC236}">
                <a16:creationId xmlns:a16="http://schemas.microsoft.com/office/drawing/2014/main" id="{8A9A73DF-A632-AD4A-A8BE-9CB061C0C4F8}"/>
              </a:ext>
            </a:extLst>
          </p:cNvPr>
          <p:cNvSpPr/>
          <p:nvPr/>
        </p:nvSpPr>
        <p:spPr>
          <a:xfrm>
            <a:off x="3222885" y="1720382"/>
            <a:ext cx="4107305" cy="3181662"/>
          </a:xfrm>
          <a:prstGeom prst="donut">
            <a:avLst>
              <a:gd name="adj" fmla="val 195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nut 7">
            <a:extLst>
              <a:ext uri="{FF2B5EF4-FFF2-40B4-BE49-F238E27FC236}">
                <a16:creationId xmlns:a16="http://schemas.microsoft.com/office/drawing/2014/main" id="{FA21D91A-52CA-8B48-B972-7E3DC1B33AE3}"/>
              </a:ext>
            </a:extLst>
          </p:cNvPr>
          <p:cNvSpPr/>
          <p:nvPr/>
        </p:nvSpPr>
        <p:spPr>
          <a:xfrm>
            <a:off x="2196059" y="3191917"/>
            <a:ext cx="4107305" cy="3181662"/>
          </a:xfrm>
          <a:prstGeom prst="donut">
            <a:avLst>
              <a:gd name="adj" fmla="val 1954"/>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A651D8C-0492-0444-8A6F-48C25B5A94D0}"/>
              </a:ext>
            </a:extLst>
          </p:cNvPr>
          <p:cNvSpPr txBox="1"/>
          <p:nvPr/>
        </p:nvSpPr>
        <p:spPr>
          <a:xfrm>
            <a:off x="303550" y="1766411"/>
            <a:ext cx="1528997" cy="954107"/>
          </a:xfrm>
          <a:prstGeom prst="rect">
            <a:avLst/>
          </a:prstGeom>
          <a:noFill/>
        </p:spPr>
        <p:txBody>
          <a:bodyPr wrap="square" rtlCol="0">
            <a:spAutoFit/>
          </a:bodyPr>
          <a:lstStyle/>
          <a:p>
            <a:r>
              <a:rPr lang="en-US" sz="2800" dirty="0"/>
              <a:t>ADT</a:t>
            </a:r>
          </a:p>
          <a:p>
            <a:r>
              <a:rPr lang="en-US" sz="2800" dirty="0"/>
              <a:t>91,265</a:t>
            </a:r>
          </a:p>
        </p:txBody>
      </p:sp>
      <p:sp>
        <p:nvSpPr>
          <p:cNvPr id="10" name="TextBox 9">
            <a:extLst>
              <a:ext uri="{FF2B5EF4-FFF2-40B4-BE49-F238E27FC236}">
                <a16:creationId xmlns:a16="http://schemas.microsoft.com/office/drawing/2014/main" id="{7B6BD9C4-1B14-CF45-A952-C9FD9D934BEF}"/>
              </a:ext>
            </a:extLst>
          </p:cNvPr>
          <p:cNvSpPr txBox="1"/>
          <p:nvPr/>
        </p:nvSpPr>
        <p:spPr>
          <a:xfrm>
            <a:off x="7249621" y="1806922"/>
            <a:ext cx="1579586" cy="954107"/>
          </a:xfrm>
          <a:prstGeom prst="rect">
            <a:avLst/>
          </a:prstGeom>
          <a:noFill/>
        </p:spPr>
        <p:txBody>
          <a:bodyPr wrap="square" rtlCol="0">
            <a:spAutoFit/>
          </a:bodyPr>
          <a:lstStyle/>
          <a:p>
            <a:r>
              <a:rPr lang="en-US" sz="2800" dirty="0">
                <a:solidFill>
                  <a:schemeClr val="accent1"/>
                </a:solidFill>
              </a:rPr>
              <a:t>Covid</a:t>
            </a:r>
          </a:p>
          <a:p>
            <a:r>
              <a:rPr lang="en-US" sz="2800" dirty="0">
                <a:solidFill>
                  <a:schemeClr val="accent1"/>
                </a:solidFill>
              </a:rPr>
              <a:t>112,106</a:t>
            </a:r>
          </a:p>
        </p:txBody>
      </p:sp>
      <p:sp>
        <p:nvSpPr>
          <p:cNvPr id="11" name="TextBox 10">
            <a:extLst>
              <a:ext uri="{FF2B5EF4-FFF2-40B4-BE49-F238E27FC236}">
                <a16:creationId xmlns:a16="http://schemas.microsoft.com/office/drawing/2014/main" id="{14CB6A5F-1448-4245-9F1B-D0C055A64436}"/>
              </a:ext>
            </a:extLst>
          </p:cNvPr>
          <p:cNvSpPr txBox="1"/>
          <p:nvPr/>
        </p:nvSpPr>
        <p:spPr>
          <a:xfrm>
            <a:off x="6082259" y="5658574"/>
            <a:ext cx="1247931" cy="954107"/>
          </a:xfrm>
          <a:prstGeom prst="rect">
            <a:avLst/>
          </a:prstGeom>
          <a:noFill/>
        </p:spPr>
        <p:txBody>
          <a:bodyPr wrap="square" rtlCol="0">
            <a:spAutoFit/>
          </a:bodyPr>
          <a:lstStyle/>
          <a:p>
            <a:r>
              <a:rPr lang="en-US" sz="2800" dirty="0">
                <a:solidFill>
                  <a:schemeClr val="accent6"/>
                </a:solidFill>
              </a:rPr>
              <a:t>Micro</a:t>
            </a:r>
          </a:p>
          <a:p>
            <a:r>
              <a:rPr lang="en-US" sz="2800" dirty="0">
                <a:solidFill>
                  <a:schemeClr val="accent6"/>
                </a:solidFill>
              </a:rPr>
              <a:t>25,428</a:t>
            </a:r>
          </a:p>
        </p:txBody>
      </p:sp>
      <p:sp>
        <p:nvSpPr>
          <p:cNvPr id="12" name="TextBox 11">
            <a:extLst>
              <a:ext uri="{FF2B5EF4-FFF2-40B4-BE49-F238E27FC236}">
                <a16:creationId xmlns:a16="http://schemas.microsoft.com/office/drawing/2014/main" id="{1E4E8183-0C00-EF4C-BCF6-DA5B7327146B}"/>
              </a:ext>
            </a:extLst>
          </p:cNvPr>
          <p:cNvSpPr txBox="1"/>
          <p:nvPr/>
        </p:nvSpPr>
        <p:spPr>
          <a:xfrm>
            <a:off x="3698822" y="3588682"/>
            <a:ext cx="1247931" cy="523220"/>
          </a:xfrm>
          <a:prstGeom prst="rect">
            <a:avLst/>
          </a:prstGeom>
          <a:noFill/>
        </p:spPr>
        <p:txBody>
          <a:bodyPr wrap="square" rtlCol="0">
            <a:spAutoFit/>
          </a:bodyPr>
          <a:lstStyle/>
          <a:p>
            <a:r>
              <a:rPr lang="en-US" sz="2800" dirty="0"/>
              <a:t>21,387</a:t>
            </a:r>
          </a:p>
        </p:txBody>
      </p:sp>
      <p:sp>
        <p:nvSpPr>
          <p:cNvPr id="13" name="TextBox 12">
            <a:extLst>
              <a:ext uri="{FF2B5EF4-FFF2-40B4-BE49-F238E27FC236}">
                <a16:creationId xmlns:a16="http://schemas.microsoft.com/office/drawing/2014/main" id="{DBBEC8C7-EE37-5749-B393-0FD429C8B5F9}"/>
              </a:ext>
            </a:extLst>
          </p:cNvPr>
          <p:cNvSpPr txBox="1"/>
          <p:nvPr/>
        </p:nvSpPr>
        <p:spPr>
          <a:xfrm>
            <a:off x="3625745" y="2439037"/>
            <a:ext cx="1247931" cy="523220"/>
          </a:xfrm>
          <a:prstGeom prst="rect">
            <a:avLst/>
          </a:prstGeom>
          <a:noFill/>
        </p:spPr>
        <p:txBody>
          <a:bodyPr wrap="square" rtlCol="0">
            <a:spAutoFit/>
          </a:bodyPr>
          <a:lstStyle/>
          <a:p>
            <a:r>
              <a:rPr lang="en-US" sz="2800" dirty="0"/>
              <a:t>79,005</a:t>
            </a:r>
          </a:p>
        </p:txBody>
      </p:sp>
      <p:sp>
        <p:nvSpPr>
          <p:cNvPr id="14" name="TextBox 13">
            <a:extLst>
              <a:ext uri="{FF2B5EF4-FFF2-40B4-BE49-F238E27FC236}">
                <a16:creationId xmlns:a16="http://schemas.microsoft.com/office/drawing/2014/main" id="{915287F5-76D0-BE47-819A-C53911F7F72B}"/>
              </a:ext>
            </a:extLst>
          </p:cNvPr>
          <p:cNvSpPr txBox="1"/>
          <p:nvPr/>
        </p:nvSpPr>
        <p:spPr>
          <a:xfrm>
            <a:off x="5141623" y="4048353"/>
            <a:ext cx="732646" cy="523220"/>
          </a:xfrm>
          <a:prstGeom prst="rect">
            <a:avLst/>
          </a:prstGeom>
          <a:noFill/>
        </p:spPr>
        <p:txBody>
          <a:bodyPr wrap="square" rtlCol="0">
            <a:spAutoFit/>
          </a:bodyPr>
          <a:lstStyle/>
          <a:p>
            <a:r>
              <a:rPr lang="en-US" sz="2800" dirty="0"/>
              <a:t>547</a:t>
            </a:r>
          </a:p>
        </p:txBody>
      </p:sp>
      <p:sp>
        <p:nvSpPr>
          <p:cNvPr id="15" name="TextBox 14">
            <a:extLst>
              <a:ext uri="{FF2B5EF4-FFF2-40B4-BE49-F238E27FC236}">
                <a16:creationId xmlns:a16="http://schemas.microsoft.com/office/drawing/2014/main" id="{53724471-1D0B-FC41-B1DC-B0574D7A90AD}"/>
              </a:ext>
            </a:extLst>
          </p:cNvPr>
          <p:cNvSpPr txBox="1"/>
          <p:nvPr/>
        </p:nvSpPr>
        <p:spPr>
          <a:xfrm>
            <a:off x="2823770" y="4062839"/>
            <a:ext cx="1247931" cy="523220"/>
          </a:xfrm>
          <a:prstGeom prst="rect">
            <a:avLst/>
          </a:prstGeom>
          <a:noFill/>
        </p:spPr>
        <p:txBody>
          <a:bodyPr wrap="square" rtlCol="0">
            <a:spAutoFit/>
          </a:bodyPr>
          <a:lstStyle/>
          <a:p>
            <a:r>
              <a:rPr lang="en-US" sz="2800" dirty="0"/>
              <a:t>0</a:t>
            </a:r>
          </a:p>
        </p:txBody>
      </p:sp>
      <p:sp>
        <p:nvSpPr>
          <p:cNvPr id="16" name="TextBox 15">
            <a:extLst>
              <a:ext uri="{FF2B5EF4-FFF2-40B4-BE49-F238E27FC236}">
                <a16:creationId xmlns:a16="http://schemas.microsoft.com/office/drawing/2014/main" id="{90CCFAFF-13C6-CB4B-BFDD-B97418E5EE9B}"/>
              </a:ext>
            </a:extLst>
          </p:cNvPr>
          <p:cNvSpPr txBox="1"/>
          <p:nvPr/>
        </p:nvSpPr>
        <p:spPr>
          <a:xfrm>
            <a:off x="2083631" y="2893936"/>
            <a:ext cx="1247931" cy="523220"/>
          </a:xfrm>
          <a:prstGeom prst="rect">
            <a:avLst/>
          </a:prstGeom>
          <a:noFill/>
        </p:spPr>
        <p:txBody>
          <a:bodyPr wrap="square" rtlCol="0">
            <a:spAutoFit/>
          </a:bodyPr>
          <a:lstStyle/>
          <a:p>
            <a:r>
              <a:rPr lang="en-US" sz="2800" dirty="0"/>
              <a:t>0</a:t>
            </a:r>
          </a:p>
        </p:txBody>
      </p:sp>
      <p:sp>
        <p:nvSpPr>
          <p:cNvPr id="17" name="TextBox 16">
            <a:extLst>
              <a:ext uri="{FF2B5EF4-FFF2-40B4-BE49-F238E27FC236}">
                <a16:creationId xmlns:a16="http://schemas.microsoft.com/office/drawing/2014/main" id="{1D76082A-419E-924D-B076-01E315625E78}"/>
              </a:ext>
            </a:extLst>
          </p:cNvPr>
          <p:cNvSpPr txBox="1"/>
          <p:nvPr/>
        </p:nvSpPr>
        <p:spPr>
          <a:xfrm>
            <a:off x="5608196" y="2775679"/>
            <a:ext cx="1247931" cy="523220"/>
          </a:xfrm>
          <a:prstGeom prst="rect">
            <a:avLst/>
          </a:prstGeom>
          <a:noFill/>
        </p:spPr>
        <p:txBody>
          <a:bodyPr wrap="square" rtlCol="0">
            <a:spAutoFit/>
          </a:bodyPr>
          <a:lstStyle/>
          <a:p>
            <a:r>
              <a:rPr lang="en-US" sz="2800" dirty="0"/>
              <a:t>38,322</a:t>
            </a:r>
          </a:p>
        </p:txBody>
      </p:sp>
      <p:sp>
        <p:nvSpPr>
          <p:cNvPr id="18" name="TextBox 17">
            <a:extLst>
              <a:ext uri="{FF2B5EF4-FFF2-40B4-BE49-F238E27FC236}">
                <a16:creationId xmlns:a16="http://schemas.microsoft.com/office/drawing/2014/main" id="{D9BC4AF5-6710-AD45-9058-B15F43C8D546}"/>
              </a:ext>
            </a:extLst>
          </p:cNvPr>
          <p:cNvSpPr txBox="1"/>
          <p:nvPr/>
        </p:nvSpPr>
        <p:spPr>
          <a:xfrm>
            <a:off x="3893692" y="5235260"/>
            <a:ext cx="1247931" cy="523220"/>
          </a:xfrm>
          <a:prstGeom prst="rect">
            <a:avLst/>
          </a:prstGeom>
          <a:noFill/>
        </p:spPr>
        <p:txBody>
          <a:bodyPr wrap="square" rtlCol="0">
            <a:spAutoFit/>
          </a:bodyPr>
          <a:lstStyle/>
          <a:p>
            <a:r>
              <a:rPr lang="en-US" sz="2800" dirty="0"/>
              <a:t>2347</a:t>
            </a:r>
          </a:p>
        </p:txBody>
      </p:sp>
    </p:spTree>
    <p:extLst>
      <p:ext uri="{BB962C8B-B14F-4D97-AF65-F5344CB8AC3E}">
        <p14:creationId xmlns:p14="http://schemas.microsoft.com/office/powerpoint/2010/main" val="1456159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16262-4E46-474B-84FE-937FD785900C}"/>
              </a:ext>
            </a:extLst>
          </p:cNvPr>
          <p:cNvSpPr>
            <a:spLocks noGrp="1"/>
          </p:cNvSpPr>
          <p:nvPr>
            <p:ph type="title"/>
          </p:nvPr>
        </p:nvSpPr>
        <p:spPr/>
        <p:txBody>
          <a:bodyPr/>
          <a:lstStyle/>
          <a:p>
            <a:r>
              <a:rPr lang="en-US" dirty="0"/>
              <a:t>Most common organism – specimen combos</a:t>
            </a:r>
          </a:p>
        </p:txBody>
      </p:sp>
      <p:pic>
        <p:nvPicPr>
          <p:cNvPr id="5" name="Picture 4" descr="Table&#10;&#10;Description automatically generated">
            <a:extLst>
              <a:ext uri="{FF2B5EF4-FFF2-40B4-BE49-F238E27FC236}">
                <a16:creationId xmlns:a16="http://schemas.microsoft.com/office/drawing/2014/main" id="{1B5DE2B2-8210-5A4B-95AB-279794D07811}"/>
              </a:ext>
            </a:extLst>
          </p:cNvPr>
          <p:cNvPicPr>
            <a:picLocks noChangeAspect="1"/>
          </p:cNvPicPr>
          <p:nvPr/>
        </p:nvPicPr>
        <p:blipFill>
          <a:blip r:embed="rId3"/>
          <a:stretch>
            <a:fillRect/>
          </a:stretch>
        </p:blipFill>
        <p:spPr>
          <a:xfrm>
            <a:off x="983915" y="1690687"/>
            <a:ext cx="10117221" cy="4128719"/>
          </a:xfrm>
          <a:prstGeom prst="rect">
            <a:avLst/>
          </a:prstGeom>
        </p:spPr>
      </p:pic>
    </p:spTree>
    <p:extLst>
      <p:ext uri="{BB962C8B-B14F-4D97-AF65-F5344CB8AC3E}">
        <p14:creationId xmlns:p14="http://schemas.microsoft.com/office/powerpoint/2010/main" val="1296418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7860C-74AC-FC47-848A-FB5A037AAE1E}"/>
              </a:ext>
            </a:extLst>
          </p:cNvPr>
          <p:cNvSpPr>
            <a:spLocks noGrp="1"/>
          </p:cNvSpPr>
          <p:nvPr>
            <p:ph type="title"/>
          </p:nvPr>
        </p:nvSpPr>
        <p:spPr/>
        <p:txBody>
          <a:bodyPr/>
          <a:lstStyle/>
          <a:p>
            <a:r>
              <a:rPr lang="en-US" dirty="0"/>
              <a:t>Most common organisms for blood specimens only</a:t>
            </a:r>
          </a:p>
        </p:txBody>
      </p:sp>
      <p:pic>
        <p:nvPicPr>
          <p:cNvPr id="5" name="Content Placeholder 4" descr="Table&#10;&#10;Description automatically generated with medium confidence">
            <a:extLst>
              <a:ext uri="{FF2B5EF4-FFF2-40B4-BE49-F238E27FC236}">
                <a16:creationId xmlns:a16="http://schemas.microsoft.com/office/drawing/2014/main" id="{E41E3C63-FB07-B340-A871-E978632F4E06}"/>
              </a:ext>
            </a:extLst>
          </p:cNvPr>
          <p:cNvPicPr>
            <a:picLocks noGrp="1" noChangeAspect="1"/>
          </p:cNvPicPr>
          <p:nvPr>
            <p:ph idx="1"/>
          </p:nvPr>
        </p:nvPicPr>
        <p:blipFill>
          <a:blip r:embed="rId3"/>
          <a:stretch>
            <a:fillRect/>
          </a:stretch>
        </p:blipFill>
        <p:spPr>
          <a:xfrm>
            <a:off x="838199" y="2044699"/>
            <a:ext cx="8225589" cy="4131747"/>
          </a:xfrm>
        </p:spPr>
      </p:pic>
    </p:spTree>
    <p:extLst>
      <p:ext uri="{BB962C8B-B14F-4D97-AF65-F5344CB8AC3E}">
        <p14:creationId xmlns:p14="http://schemas.microsoft.com/office/powerpoint/2010/main" val="4059981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A0567-9BE0-EA48-8C0A-3BB77904695B}"/>
              </a:ext>
            </a:extLst>
          </p:cNvPr>
          <p:cNvSpPr>
            <a:spLocks noGrp="1"/>
          </p:cNvSpPr>
          <p:nvPr>
            <p:ph type="title"/>
          </p:nvPr>
        </p:nvSpPr>
        <p:spPr/>
        <p:txBody>
          <a:bodyPr>
            <a:noAutofit/>
          </a:bodyPr>
          <a:lstStyle/>
          <a:p>
            <a:r>
              <a:rPr lang="en-US" sz="3600" dirty="0"/>
              <a:t>Determining whether multiple positive tests for an organism in a patient are separate or the same infection:</a:t>
            </a:r>
          </a:p>
        </p:txBody>
      </p:sp>
      <p:sp>
        <p:nvSpPr>
          <p:cNvPr id="4" name="Frame 3">
            <a:extLst>
              <a:ext uri="{FF2B5EF4-FFF2-40B4-BE49-F238E27FC236}">
                <a16:creationId xmlns:a16="http://schemas.microsoft.com/office/drawing/2014/main" id="{A68CFFFF-7F49-664D-81AE-407472C8F47D}"/>
              </a:ext>
            </a:extLst>
          </p:cNvPr>
          <p:cNvSpPr/>
          <p:nvPr/>
        </p:nvSpPr>
        <p:spPr>
          <a:xfrm>
            <a:off x="8199620" y="1605746"/>
            <a:ext cx="2353456" cy="1390338"/>
          </a:xfrm>
          <a:prstGeom prst="frame">
            <a:avLst>
              <a:gd name="adj1" fmla="val 16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Separate infections</a:t>
            </a:r>
          </a:p>
        </p:txBody>
      </p:sp>
      <p:sp>
        <p:nvSpPr>
          <p:cNvPr id="5" name="Frame 4">
            <a:extLst>
              <a:ext uri="{FF2B5EF4-FFF2-40B4-BE49-F238E27FC236}">
                <a16:creationId xmlns:a16="http://schemas.microsoft.com/office/drawing/2014/main" id="{0B973E16-C2D8-4247-9EB1-927B6A36A8C6}"/>
              </a:ext>
            </a:extLst>
          </p:cNvPr>
          <p:cNvSpPr/>
          <p:nvPr/>
        </p:nvSpPr>
        <p:spPr>
          <a:xfrm>
            <a:off x="4157273" y="1605746"/>
            <a:ext cx="2353456" cy="1390338"/>
          </a:xfrm>
          <a:prstGeom prst="frame">
            <a:avLst>
              <a:gd name="adj1" fmla="val 16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 the positive tests occur during the same or different inpatient stays?</a:t>
            </a:r>
          </a:p>
        </p:txBody>
      </p:sp>
      <p:sp>
        <p:nvSpPr>
          <p:cNvPr id="6" name="Frame 5">
            <a:extLst>
              <a:ext uri="{FF2B5EF4-FFF2-40B4-BE49-F238E27FC236}">
                <a16:creationId xmlns:a16="http://schemas.microsoft.com/office/drawing/2014/main" id="{E8B4FE15-2912-554D-B48A-319638BE2CB8}"/>
              </a:ext>
            </a:extLst>
          </p:cNvPr>
          <p:cNvSpPr/>
          <p:nvPr/>
        </p:nvSpPr>
        <p:spPr>
          <a:xfrm>
            <a:off x="8544394" y="4819338"/>
            <a:ext cx="2353456" cy="1390338"/>
          </a:xfrm>
          <a:prstGeom prst="frame">
            <a:avLst>
              <a:gd name="adj1" fmla="val 16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Ambiguous</a:t>
            </a:r>
          </a:p>
        </p:txBody>
      </p:sp>
      <p:sp>
        <p:nvSpPr>
          <p:cNvPr id="7" name="Frame 6">
            <a:extLst>
              <a:ext uri="{FF2B5EF4-FFF2-40B4-BE49-F238E27FC236}">
                <a16:creationId xmlns:a16="http://schemas.microsoft.com/office/drawing/2014/main" id="{EEC63B40-3C95-994E-814B-933108B2255E}"/>
              </a:ext>
            </a:extLst>
          </p:cNvPr>
          <p:cNvSpPr/>
          <p:nvPr/>
        </p:nvSpPr>
        <p:spPr>
          <a:xfrm>
            <a:off x="4157273" y="3668843"/>
            <a:ext cx="2353456" cy="1390338"/>
          </a:xfrm>
          <a:prstGeom prst="frame">
            <a:avLst>
              <a:gd name="adj1" fmla="val 16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much time is elapsed between consecutive tests?</a:t>
            </a:r>
          </a:p>
        </p:txBody>
      </p:sp>
      <p:sp>
        <p:nvSpPr>
          <p:cNvPr id="8" name="Frame 7">
            <a:extLst>
              <a:ext uri="{FF2B5EF4-FFF2-40B4-BE49-F238E27FC236}">
                <a16:creationId xmlns:a16="http://schemas.microsoft.com/office/drawing/2014/main" id="{B0FBE0E1-78EF-6247-B34C-6566B6E4E66A}"/>
              </a:ext>
            </a:extLst>
          </p:cNvPr>
          <p:cNvSpPr/>
          <p:nvPr/>
        </p:nvSpPr>
        <p:spPr>
          <a:xfrm>
            <a:off x="652074" y="4819338"/>
            <a:ext cx="2353456" cy="1390338"/>
          </a:xfrm>
          <a:prstGeom prst="frame">
            <a:avLst>
              <a:gd name="adj1" fmla="val 16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Same infection</a:t>
            </a:r>
          </a:p>
        </p:txBody>
      </p:sp>
      <p:cxnSp>
        <p:nvCxnSpPr>
          <p:cNvPr id="10" name="Straight Arrow Connector 9">
            <a:extLst>
              <a:ext uri="{FF2B5EF4-FFF2-40B4-BE49-F238E27FC236}">
                <a16:creationId xmlns:a16="http://schemas.microsoft.com/office/drawing/2014/main" id="{84286E8E-56CE-454F-BC2A-89F8FD99C538}"/>
              </a:ext>
            </a:extLst>
          </p:cNvPr>
          <p:cNvCxnSpPr>
            <a:stCxn id="5" idx="3"/>
            <a:endCxn id="4" idx="1"/>
          </p:cNvCxnSpPr>
          <p:nvPr/>
        </p:nvCxnSpPr>
        <p:spPr>
          <a:xfrm>
            <a:off x="6510729" y="2300915"/>
            <a:ext cx="1688891"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B655BFB-57BC-B34F-9D40-D2FD6889FFCC}"/>
              </a:ext>
            </a:extLst>
          </p:cNvPr>
          <p:cNvCxnSpPr>
            <a:cxnSpLocks/>
          </p:cNvCxnSpPr>
          <p:nvPr/>
        </p:nvCxnSpPr>
        <p:spPr>
          <a:xfrm>
            <a:off x="5224072" y="2996084"/>
            <a:ext cx="0" cy="659641"/>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D7960E2-E7B1-EC43-8777-8297B70B2ECB}"/>
              </a:ext>
            </a:extLst>
          </p:cNvPr>
          <p:cNvCxnSpPr>
            <a:cxnSpLocks/>
          </p:cNvCxnSpPr>
          <p:nvPr/>
        </p:nvCxnSpPr>
        <p:spPr>
          <a:xfrm flipH="1">
            <a:off x="3005530" y="5864939"/>
            <a:ext cx="1671401" cy="18738"/>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3010040-7DC4-0945-8735-6EAC250AF578}"/>
              </a:ext>
            </a:extLst>
          </p:cNvPr>
          <p:cNvCxnSpPr>
            <a:cxnSpLocks/>
          </p:cNvCxnSpPr>
          <p:nvPr/>
        </p:nvCxnSpPr>
        <p:spPr>
          <a:xfrm>
            <a:off x="5981075" y="5864939"/>
            <a:ext cx="2563319" cy="0"/>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BC3BFA1F-5A6E-FF4D-B6C9-4DFE5143871B}"/>
              </a:ext>
            </a:extLst>
          </p:cNvPr>
          <p:cNvCxnSpPr>
            <a:cxnSpLocks/>
          </p:cNvCxnSpPr>
          <p:nvPr/>
        </p:nvCxnSpPr>
        <p:spPr>
          <a:xfrm flipV="1">
            <a:off x="9511260" y="3017943"/>
            <a:ext cx="0" cy="1346069"/>
          </a:xfrm>
          <a:prstGeom prst="straightConnector1">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9F970E4-9B06-7D4B-8B25-F4CC0AD0B6C9}"/>
              </a:ext>
            </a:extLst>
          </p:cNvPr>
          <p:cNvCxnSpPr>
            <a:cxnSpLocks/>
          </p:cNvCxnSpPr>
          <p:nvPr/>
        </p:nvCxnSpPr>
        <p:spPr>
          <a:xfrm>
            <a:off x="4661941" y="5059181"/>
            <a:ext cx="0" cy="805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30ADD28-1DCE-2840-AB6D-363D8656D1B1}"/>
              </a:ext>
            </a:extLst>
          </p:cNvPr>
          <p:cNvCxnSpPr>
            <a:cxnSpLocks/>
          </p:cNvCxnSpPr>
          <p:nvPr/>
        </p:nvCxnSpPr>
        <p:spPr>
          <a:xfrm>
            <a:off x="5981075" y="5059181"/>
            <a:ext cx="0" cy="8244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A4412AF-6C09-9A41-BA1C-8B8ADF8267E8}"/>
              </a:ext>
            </a:extLst>
          </p:cNvPr>
          <p:cNvCxnSpPr>
            <a:cxnSpLocks/>
          </p:cNvCxnSpPr>
          <p:nvPr/>
        </p:nvCxnSpPr>
        <p:spPr>
          <a:xfrm flipH="1">
            <a:off x="6510729" y="4364012"/>
            <a:ext cx="300053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8408EC1-B375-5544-8881-7254EEEE917C}"/>
              </a:ext>
            </a:extLst>
          </p:cNvPr>
          <p:cNvSpPr txBox="1"/>
          <p:nvPr/>
        </p:nvSpPr>
        <p:spPr>
          <a:xfrm>
            <a:off x="6708102" y="2352904"/>
            <a:ext cx="1109263" cy="369332"/>
          </a:xfrm>
          <a:prstGeom prst="rect">
            <a:avLst/>
          </a:prstGeom>
          <a:noFill/>
        </p:spPr>
        <p:txBody>
          <a:bodyPr wrap="square" rtlCol="0">
            <a:spAutoFit/>
          </a:bodyPr>
          <a:lstStyle/>
          <a:p>
            <a:r>
              <a:rPr lang="en-US" dirty="0"/>
              <a:t>Different</a:t>
            </a:r>
          </a:p>
        </p:txBody>
      </p:sp>
      <p:sp>
        <p:nvSpPr>
          <p:cNvPr id="42" name="TextBox 41">
            <a:extLst>
              <a:ext uri="{FF2B5EF4-FFF2-40B4-BE49-F238E27FC236}">
                <a16:creationId xmlns:a16="http://schemas.microsoft.com/office/drawing/2014/main" id="{8B807A96-1F2E-454C-9C2C-AE4C853D5430}"/>
              </a:ext>
            </a:extLst>
          </p:cNvPr>
          <p:cNvSpPr txBox="1"/>
          <p:nvPr/>
        </p:nvSpPr>
        <p:spPr>
          <a:xfrm>
            <a:off x="5287155" y="3194778"/>
            <a:ext cx="1109263" cy="369332"/>
          </a:xfrm>
          <a:prstGeom prst="rect">
            <a:avLst/>
          </a:prstGeom>
          <a:noFill/>
        </p:spPr>
        <p:txBody>
          <a:bodyPr wrap="square" rtlCol="0">
            <a:spAutoFit/>
          </a:bodyPr>
          <a:lstStyle/>
          <a:p>
            <a:r>
              <a:rPr lang="en-US" dirty="0"/>
              <a:t>Same</a:t>
            </a:r>
          </a:p>
        </p:txBody>
      </p:sp>
      <p:sp>
        <p:nvSpPr>
          <p:cNvPr id="43" name="TextBox 42">
            <a:extLst>
              <a:ext uri="{FF2B5EF4-FFF2-40B4-BE49-F238E27FC236}">
                <a16:creationId xmlns:a16="http://schemas.microsoft.com/office/drawing/2014/main" id="{6B288760-65E7-1C4D-9CC3-E38E25786889}"/>
              </a:ext>
            </a:extLst>
          </p:cNvPr>
          <p:cNvSpPr txBox="1"/>
          <p:nvPr/>
        </p:nvSpPr>
        <p:spPr>
          <a:xfrm>
            <a:off x="7411095" y="3905498"/>
            <a:ext cx="1109263" cy="369332"/>
          </a:xfrm>
          <a:prstGeom prst="rect">
            <a:avLst/>
          </a:prstGeom>
          <a:noFill/>
        </p:spPr>
        <p:txBody>
          <a:bodyPr wrap="square" rtlCol="0">
            <a:spAutoFit/>
          </a:bodyPr>
          <a:lstStyle/>
          <a:p>
            <a:r>
              <a:rPr lang="en-US" dirty="0"/>
              <a:t>&gt; 30 days</a:t>
            </a:r>
          </a:p>
        </p:txBody>
      </p:sp>
      <p:sp>
        <p:nvSpPr>
          <p:cNvPr id="44" name="TextBox 43">
            <a:extLst>
              <a:ext uri="{FF2B5EF4-FFF2-40B4-BE49-F238E27FC236}">
                <a16:creationId xmlns:a16="http://schemas.microsoft.com/office/drawing/2014/main" id="{6011387C-7B15-B64B-9A07-B6B421412AD6}"/>
              </a:ext>
            </a:extLst>
          </p:cNvPr>
          <p:cNvSpPr txBox="1"/>
          <p:nvPr/>
        </p:nvSpPr>
        <p:spPr>
          <a:xfrm>
            <a:off x="3384039" y="5492679"/>
            <a:ext cx="1109263" cy="369332"/>
          </a:xfrm>
          <a:prstGeom prst="rect">
            <a:avLst/>
          </a:prstGeom>
          <a:noFill/>
        </p:spPr>
        <p:txBody>
          <a:bodyPr wrap="square" rtlCol="0">
            <a:spAutoFit/>
          </a:bodyPr>
          <a:lstStyle/>
          <a:p>
            <a:r>
              <a:rPr lang="en-US" dirty="0"/>
              <a:t>&lt; 7 days</a:t>
            </a:r>
          </a:p>
        </p:txBody>
      </p:sp>
      <p:sp>
        <p:nvSpPr>
          <p:cNvPr id="45" name="TextBox 44">
            <a:extLst>
              <a:ext uri="{FF2B5EF4-FFF2-40B4-BE49-F238E27FC236}">
                <a16:creationId xmlns:a16="http://schemas.microsoft.com/office/drawing/2014/main" id="{F795F868-78E2-2C4B-ABC3-80AB8F4D1002}"/>
              </a:ext>
            </a:extLst>
          </p:cNvPr>
          <p:cNvSpPr txBox="1"/>
          <p:nvPr/>
        </p:nvSpPr>
        <p:spPr>
          <a:xfrm>
            <a:off x="6553200" y="5471429"/>
            <a:ext cx="1461535" cy="369332"/>
          </a:xfrm>
          <a:prstGeom prst="rect">
            <a:avLst/>
          </a:prstGeom>
          <a:noFill/>
        </p:spPr>
        <p:txBody>
          <a:bodyPr wrap="square" rtlCol="0">
            <a:spAutoFit/>
          </a:bodyPr>
          <a:lstStyle/>
          <a:p>
            <a:r>
              <a:rPr lang="en-US" dirty="0"/>
              <a:t>7 – 30 days</a:t>
            </a:r>
          </a:p>
        </p:txBody>
      </p:sp>
    </p:spTree>
    <p:extLst>
      <p:ext uri="{BB962C8B-B14F-4D97-AF65-F5344CB8AC3E}">
        <p14:creationId xmlns:p14="http://schemas.microsoft.com/office/powerpoint/2010/main" val="80044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D1045-67BA-5B41-A777-56DC3904765E}"/>
              </a:ext>
            </a:extLst>
          </p:cNvPr>
          <p:cNvSpPr>
            <a:spLocks noGrp="1"/>
          </p:cNvSpPr>
          <p:nvPr>
            <p:ph type="title"/>
          </p:nvPr>
        </p:nvSpPr>
        <p:spPr/>
        <p:txBody>
          <a:bodyPr/>
          <a:lstStyle/>
          <a:p>
            <a:r>
              <a:rPr lang="en-US" dirty="0"/>
              <a:t>How many cases are there with ambiguous gaps in positive tests?</a:t>
            </a:r>
          </a:p>
        </p:txBody>
      </p:sp>
      <p:sp>
        <p:nvSpPr>
          <p:cNvPr id="3" name="Content Placeholder 2">
            <a:extLst>
              <a:ext uri="{FF2B5EF4-FFF2-40B4-BE49-F238E27FC236}">
                <a16:creationId xmlns:a16="http://schemas.microsoft.com/office/drawing/2014/main" id="{232E7E1A-C155-C240-9ABE-86A43F0FFEE3}"/>
              </a:ext>
            </a:extLst>
          </p:cNvPr>
          <p:cNvSpPr>
            <a:spLocks noGrp="1"/>
          </p:cNvSpPr>
          <p:nvPr>
            <p:ph idx="1"/>
          </p:nvPr>
        </p:nvSpPr>
        <p:spPr/>
        <p:txBody>
          <a:bodyPr/>
          <a:lstStyle/>
          <a:p>
            <a:pPr marL="0" indent="0">
              <a:buNone/>
            </a:pPr>
            <a:r>
              <a:rPr lang="en-US" dirty="0"/>
              <a:t>Each of these is per person, per inpatient stay, per organism.</a:t>
            </a:r>
          </a:p>
          <a:p>
            <a:pPr marL="0" indent="0">
              <a:buNone/>
            </a:pPr>
            <a:r>
              <a:rPr lang="en-US" dirty="0"/>
              <a:t>Total N person-inpatient-organisms = 2290</a:t>
            </a:r>
          </a:p>
          <a:p>
            <a:pPr marL="0" indent="0">
              <a:buNone/>
            </a:pPr>
            <a:endParaRPr lang="en-US" dirty="0"/>
          </a:p>
        </p:txBody>
      </p:sp>
      <p:graphicFrame>
        <p:nvGraphicFramePr>
          <p:cNvPr id="4" name="Table 4">
            <a:extLst>
              <a:ext uri="{FF2B5EF4-FFF2-40B4-BE49-F238E27FC236}">
                <a16:creationId xmlns:a16="http://schemas.microsoft.com/office/drawing/2014/main" id="{600CF9A4-16F9-7C4D-BF67-93AC54A91416}"/>
              </a:ext>
            </a:extLst>
          </p:cNvPr>
          <p:cNvGraphicFramePr>
            <a:graphicFrameLocks noGrp="1"/>
          </p:cNvGraphicFramePr>
          <p:nvPr>
            <p:extLst>
              <p:ext uri="{D42A27DB-BD31-4B8C-83A1-F6EECF244321}">
                <p14:modId xmlns:p14="http://schemas.microsoft.com/office/powerpoint/2010/main" val="3305103281"/>
              </p:ext>
            </p:extLst>
          </p:nvPr>
        </p:nvGraphicFramePr>
        <p:xfrm>
          <a:off x="1123013" y="3259614"/>
          <a:ext cx="8127999" cy="148336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133075980"/>
                    </a:ext>
                  </a:extLst>
                </a:gridCol>
                <a:gridCol w="2709333">
                  <a:extLst>
                    <a:ext uri="{9D8B030D-6E8A-4147-A177-3AD203B41FA5}">
                      <a16:colId xmlns:a16="http://schemas.microsoft.com/office/drawing/2014/main" val="3492752500"/>
                    </a:ext>
                  </a:extLst>
                </a:gridCol>
                <a:gridCol w="2709333">
                  <a:extLst>
                    <a:ext uri="{9D8B030D-6E8A-4147-A177-3AD203B41FA5}">
                      <a16:colId xmlns:a16="http://schemas.microsoft.com/office/drawing/2014/main" val="3366178083"/>
                    </a:ext>
                  </a:extLst>
                </a:gridCol>
              </a:tblGrid>
              <a:tr h="370840">
                <a:tc>
                  <a:txBody>
                    <a:bodyPr/>
                    <a:lstStyle/>
                    <a:p>
                      <a:r>
                        <a:rPr lang="en-US" dirty="0"/>
                        <a:t>Cases with a lapse of:</a:t>
                      </a:r>
                    </a:p>
                  </a:txBody>
                  <a:tcPr/>
                </a:tc>
                <a:tc>
                  <a:txBody>
                    <a:bodyPr/>
                    <a:lstStyle/>
                    <a:p>
                      <a:r>
                        <a:rPr lang="en-US" dirty="0"/>
                        <a:t>N</a:t>
                      </a:r>
                    </a:p>
                  </a:txBody>
                  <a:tcPr/>
                </a:tc>
                <a:tc>
                  <a:txBody>
                    <a:bodyPr/>
                    <a:lstStyle/>
                    <a:p>
                      <a:r>
                        <a:rPr lang="en-US" dirty="0"/>
                        <a:t>Percent of cases</a:t>
                      </a:r>
                    </a:p>
                  </a:txBody>
                  <a:tcPr/>
                </a:tc>
                <a:extLst>
                  <a:ext uri="{0D108BD9-81ED-4DB2-BD59-A6C34878D82A}">
                    <a16:rowId xmlns:a16="http://schemas.microsoft.com/office/drawing/2014/main" val="940972669"/>
                  </a:ext>
                </a:extLst>
              </a:tr>
              <a:tr h="370840">
                <a:tc>
                  <a:txBody>
                    <a:bodyPr/>
                    <a:lstStyle/>
                    <a:p>
                      <a:r>
                        <a:rPr lang="en-US" dirty="0"/>
                        <a:t>3-7 days</a:t>
                      </a:r>
                    </a:p>
                  </a:txBody>
                  <a:tcPr/>
                </a:tc>
                <a:tc>
                  <a:txBody>
                    <a:bodyPr/>
                    <a:lstStyle/>
                    <a:p>
                      <a:r>
                        <a:rPr lang="en-US" dirty="0"/>
                        <a:t>55</a:t>
                      </a:r>
                    </a:p>
                  </a:txBody>
                  <a:tcPr/>
                </a:tc>
                <a:tc>
                  <a:txBody>
                    <a:bodyPr/>
                    <a:lstStyle/>
                    <a:p>
                      <a:r>
                        <a:rPr lang="en-US" dirty="0"/>
                        <a:t>2.4%</a:t>
                      </a:r>
                    </a:p>
                  </a:txBody>
                  <a:tcPr/>
                </a:tc>
                <a:extLst>
                  <a:ext uri="{0D108BD9-81ED-4DB2-BD59-A6C34878D82A}">
                    <a16:rowId xmlns:a16="http://schemas.microsoft.com/office/drawing/2014/main" val="1243148798"/>
                  </a:ext>
                </a:extLst>
              </a:tr>
              <a:tr h="370840">
                <a:tc>
                  <a:txBody>
                    <a:bodyPr/>
                    <a:lstStyle/>
                    <a:p>
                      <a:r>
                        <a:rPr lang="en-US" dirty="0"/>
                        <a:t>7-30 days</a:t>
                      </a:r>
                    </a:p>
                  </a:txBody>
                  <a:tcPr/>
                </a:tc>
                <a:tc>
                  <a:txBody>
                    <a:bodyPr/>
                    <a:lstStyle/>
                    <a:p>
                      <a:r>
                        <a:rPr lang="en-US" dirty="0"/>
                        <a:t>45</a:t>
                      </a:r>
                    </a:p>
                  </a:txBody>
                  <a:tcPr/>
                </a:tc>
                <a:tc>
                  <a:txBody>
                    <a:bodyPr/>
                    <a:lstStyle/>
                    <a:p>
                      <a:r>
                        <a:rPr lang="en-US" dirty="0"/>
                        <a:t>2.0%</a:t>
                      </a:r>
                    </a:p>
                  </a:txBody>
                  <a:tcPr/>
                </a:tc>
                <a:extLst>
                  <a:ext uri="{0D108BD9-81ED-4DB2-BD59-A6C34878D82A}">
                    <a16:rowId xmlns:a16="http://schemas.microsoft.com/office/drawing/2014/main" val="366861623"/>
                  </a:ext>
                </a:extLst>
              </a:tr>
              <a:tr h="370840">
                <a:tc>
                  <a:txBody>
                    <a:bodyPr/>
                    <a:lstStyle/>
                    <a:p>
                      <a:r>
                        <a:rPr lang="en-US" dirty="0"/>
                        <a:t>&gt;30 days</a:t>
                      </a:r>
                    </a:p>
                  </a:txBody>
                  <a:tcPr/>
                </a:tc>
                <a:tc>
                  <a:txBody>
                    <a:bodyPr/>
                    <a:lstStyle/>
                    <a:p>
                      <a:r>
                        <a:rPr lang="en-US" dirty="0"/>
                        <a:t>18</a:t>
                      </a:r>
                    </a:p>
                  </a:txBody>
                  <a:tcPr/>
                </a:tc>
                <a:tc>
                  <a:txBody>
                    <a:bodyPr/>
                    <a:lstStyle/>
                    <a:p>
                      <a:r>
                        <a:rPr lang="en-US" dirty="0"/>
                        <a:t>.8%</a:t>
                      </a:r>
                    </a:p>
                  </a:txBody>
                  <a:tcPr/>
                </a:tc>
                <a:extLst>
                  <a:ext uri="{0D108BD9-81ED-4DB2-BD59-A6C34878D82A}">
                    <a16:rowId xmlns:a16="http://schemas.microsoft.com/office/drawing/2014/main" val="728500572"/>
                  </a:ext>
                </a:extLst>
              </a:tr>
            </a:tbl>
          </a:graphicData>
        </a:graphic>
      </p:graphicFrame>
    </p:spTree>
    <p:extLst>
      <p:ext uri="{BB962C8B-B14F-4D97-AF65-F5344CB8AC3E}">
        <p14:creationId xmlns:p14="http://schemas.microsoft.com/office/powerpoint/2010/main" val="3111579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8611-1B34-714F-9355-6A4E24ADA5F6}"/>
              </a:ext>
            </a:extLst>
          </p:cNvPr>
          <p:cNvSpPr>
            <a:spLocks noGrp="1"/>
          </p:cNvSpPr>
          <p:nvPr>
            <p:ph type="title"/>
          </p:nvPr>
        </p:nvSpPr>
        <p:spPr>
          <a:xfrm>
            <a:off x="838200" y="365125"/>
            <a:ext cx="10515600" cy="1888977"/>
          </a:xfrm>
        </p:spPr>
        <p:txBody>
          <a:bodyPr>
            <a:normAutofit fontScale="90000"/>
          </a:bodyPr>
          <a:lstStyle/>
          <a:p>
            <a:r>
              <a:rPr lang="en-US" dirty="0"/>
              <a:t>Most common blood infection </a:t>
            </a:r>
            <a:br>
              <a:rPr lang="en-US" dirty="0"/>
            </a:br>
            <a:r>
              <a:rPr lang="en-US" dirty="0"/>
              <a:t>(N = 2290, some of these may be &gt; 1 infection)</a:t>
            </a:r>
          </a:p>
        </p:txBody>
      </p:sp>
      <p:pic>
        <p:nvPicPr>
          <p:cNvPr id="4" name="Picture 3" descr="Table&#10;&#10;Description automatically generated">
            <a:extLst>
              <a:ext uri="{FF2B5EF4-FFF2-40B4-BE49-F238E27FC236}">
                <a16:creationId xmlns:a16="http://schemas.microsoft.com/office/drawing/2014/main" id="{0B9D9A17-1F37-7444-904D-5E7B5507AC7E}"/>
              </a:ext>
            </a:extLst>
          </p:cNvPr>
          <p:cNvPicPr>
            <a:picLocks noChangeAspect="1"/>
          </p:cNvPicPr>
          <p:nvPr/>
        </p:nvPicPr>
        <p:blipFill>
          <a:blip r:embed="rId3"/>
          <a:stretch>
            <a:fillRect/>
          </a:stretch>
        </p:blipFill>
        <p:spPr>
          <a:xfrm>
            <a:off x="946425" y="2254102"/>
            <a:ext cx="8157817" cy="4232830"/>
          </a:xfrm>
          <a:prstGeom prst="rect">
            <a:avLst/>
          </a:prstGeom>
        </p:spPr>
      </p:pic>
    </p:spTree>
    <p:extLst>
      <p:ext uri="{BB962C8B-B14F-4D97-AF65-F5344CB8AC3E}">
        <p14:creationId xmlns:p14="http://schemas.microsoft.com/office/powerpoint/2010/main" val="2485083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B13CA-EDFA-9C43-A64C-B76ABEC00CE2}"/>
              </a:ext>
            </a:extLst>
          </p:cNvPr>
          <p:cNvSpPr>
            <a:spLocks noGrp="1"/>
          </p:cNvSpPr>
          <p:nvPr>
            <p:ph type="title"/>
          </p:nvPr>
        </p:nvSpPr>
        <p:spPr>
          <a:xfrm>
            <a:off x="387626" y="500062"/>
            <a:ext cx="10515600" cy="1325563"/>
          </a:xfrm>
        </p:spPr>
        <p:txBody>
          <a:bodyPr>
            <a:noAutofit/>
          </a:bodyPr>
          <a:lstStyle/>
          <a:p>
            <a:r>
              <a:rPr lang="en-US" sz="3200" dirty="0"/>
              <a:t>Duration of bacteremia for all blood infections </a:t>
            </a:r>
            <a:r>
              <a:rPr lang="en-US" sz="2400" dirty="0"/>
              <a:t> </a:t>
            </a:r>
            <a:br>
              <a:rPr lang="en-US" sz="2400" dirty="0"/>
            </a:br>
            <a:r>
              <a:rPr lang="en-US" sz="2400" dirty="0"/>
              <a:t>Excludes those with only one positive test (0 time of bacteremia). For the moment, infections with lapses in positive tests of 7-30 days are included</a:t>
            </a:r>
            <a:endParaRPr lang="en-US" sz="3200" dirty="0"/>
          </a:p>
        </p:txBody>
      </p:sp>
      <p:pic>
        <p:nvPicPr>
          <p:cNvPr id="5" name="Picture 4" descr="Chart, histogram&#10;&#10;Description automatically generated">
            <a:extLst>
              <a:ext uri="{FF2B5EF4-FFF2-40B4-BE49-F238E27FC236}">
                <a16:creationId xmlns:a16="http://schemas.microsoft.com/office/drawing/2014/main" id="{667D5ED5-27B9-8749-A0BF-BFED415F24C7}"/>
              </a:ext>
            </a:extLst>
          </p:cNvPr>
          <p:cNvPicPr>
            <a:picLocks noChangeAspect="1"/>
          </p:cNvPicPr>
          <p:nvPr/>
        </p:nvPicPr>
        <p:blipFill>
          <a:blip r:embed="rId3"/>
          <a:stretch>
            <a:fillRect/>
          </a:stretch>
        </p:blipFill>
        <p:spPr>
          <a:xfrm>
            <a:off x="2968485" y="1825625"/>
            <a:ext cx="6816311" cy="4742251"/>
          </a:xfrm>
          <a:prstGeom prst="rect">
            <a:avLst/>
          </a:prstGeom>
        </p:spPr>
      </p:pic>
    </p:spTree>
    <p:extLst>
      <p:ext uri="{BB962C8B-B14F-4D97-AF65-F5344CB8AC3E}">
        <p14:creationId xmlns:p14="http://schemas.microsoft.com/office/powerpoint/2010/main" val="1907245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0A6B-C228-1546-A4ED-D90A78986C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01B177-A168-3644-B163-9DC325E553D3}"/>
              </a:ext>
            </a:extLst>
          </p:cNvPr>
          <p:cNvSpPr>
            <a:spLocks noGrp="1"/>
          </p:cNvSpPr>
          <p:nvPr>
            <p:ph idx="1"/>
          </p:nvPr>
        </p:nvSpPr>
        <p:spPr/>
        <p:txBody>
          <a:bodyPr/>
          <a:lstStyle/>
          <a:p>
            <a:endParaRPr lang="en-US"/>
          </a:p>
        </p:txBody>
      </p:sp>
      <p:pic>
        <p:nvPicPr>
          <p:cNvPr id="5" name="Picture 4" descr="Chart&#10;&#10;Description automatically generated">
            <a:extLst>
              <a:ext uri="{FF2B5EF4-FFF2-40B4-BE49-F238E27FC236}">
                <a16:creationId xmlns:a16="http://schemas.microsoft.com/office/drawing/2014/main" id="{2F98B2D9-E5B0-694F-AF0D-B82F40D897FE}"/>
              </a:ext>
            </a:extLst>
          </p:cNvPr>
          <p:cNvPicPr>
            <a:picLocks noChangeAspect="1"/>
          </p:cNvPicPr>
          <p:nvPr/>
        </p:nvPicPr>
        <p:blipFill>
          <a:blip r:embed="rId2"/>
          <a:stretch>
            <a:fillRect/>
          </a:stretch>
        </p:blipFill>
        <p:spPr>
          <a:xfrm>
            <a:off x="557028" y="365125"/>
            <a:ext cx="9501372" cy="6346336"/>
          </a:xfrm>
          <a:prstGeom prst="rect">
            <a:avLst/>
          </a:prstGeom>
        </p:spPr>
      </p:pic>
    </p:spTree>
    <p:extLst>
      <p:ext uri="{BB962C8B-B14F-4D97-AF65-F5344CB8AC3E}">
        <p14:creationId xmlns:p14="http://schemas.microsoft.com/office/powerpoint/2010/main" val="1366599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4B0D-3A26-6C49-96CA-330F8E58CC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A4F137-7C98-BA46-B5D7-AF761834B2E8}"/>
              </a:ext>
            </a:extLst>
          </p:cNvPr>
          <p:cNvSpPr>
            <a:spLocks noGrp="1"/>
          </p:cNvSpPr>
          <p:nvPr>
            <p:ph idx="1"/>
          </p:nvPr>
        </p:nvSpPr>
        <p:spPr/>
        <p:txBody>
          <a:bodyPr/>
          <a:lstStyle/>
          <a:p>
            <a:endParaRPr lang="en-US"/>
          </a:p>
        </p:txBody>
      </p:sp>
      <p:pic>
        <p:nvPicPr>
          <p:cNvPr id="5" name="Picture 4" descr="Chart, histogram&#10;&#10;Description automatically generated">
            <a:extLst>
              <a:ext uri="{FF2B5EF4-FFF2-40B4-BE49-F238E27FC236}">
                <a16:creationId xmlns:a16="http://schemas.microsoft.com/office/drawing/2014/main" id="{AEFB0660-35C1-1041-A64B-19BF068F3DF4}"/>
              </a:ext>
            </a:extLst>
          </p:cNvPr>
          <p:cNvPicPr>
            <a:picLocks noChangeAspect="1"/>
          </p:cNvPicPr>
          <p:nvPr/>
        </p:nvPicPr>
        <p:blipFill>
          <a:blip r:embed="rId2"/>
          <a:stretch>
            <a:fillRect/>
          </a:stretch>
        </p:blipFill>
        <p:spPr>
          <a:xfrm>
            <a:off x="457051" y="365124"/>
            <a:ext cx="9282371" cy="6176415"/>
          </a:xfrm>
          <a:prstGeom prst="rect">
            <a:avLst/>
          </a:prstGeom>
        </p:spPr>
      </p:pic>
    </p:spTree>
    <p:extLst>
      <p:ext uri="{BB962C8B-B14F-4D97-AF65-F5344CB8AC3E}">
        <p14:creationId xmlns:p14="http://schemas.microsoft.com/office/powerpoint/2010/main" val="365115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321AD-7CA8-6446-BD4D-7238A9D307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7235BD-9EDA-0D4D-A498-73900C249E08}"/>
              </a:ext>
            </a:extLst>
          </p:cNvPr>
          <p:cNvSpPr>
            <a:spLocks noGrp="1"/>
          </p:cNvSpPr>
          <p:nvPr>
            <p:ph idx="1"/>
          </p:nvPr>
        </p:nvSpPr>
        <p:spPr/>
        <p:txBody>
          <a:bodyPr/>
          <a:lstStyle/>
          <a:p>
            <a:endParaRPr lang="en-US"/>
          </a:p>
        </p:txBody>
      </p:sp>
      <p:pic>
        <p:nvPicPr>
          <p:cNvPr id="5" name="Picture 4" descr="Chart&#10;&#10;Description automatically generated">
            <a:extLst>
              <a:ext uri="{FF2B5EF4-FFF2-40B4-BE49-F238E27FC236}">
                <a16:creationId xmlns:a16="http://schemas.microsoft.com/office/drawing/2014/main" id="{1AE4917E-B67C-2E4F-AEB0-03C553F19F32}"/>
              </a:ext>
            </a:extLst>
          </p:cNvPr>
          <p:cNvPicPr>
            <a:picLocks noChangeAspect="1"/>
          </p:cNvPicPr>
          <p:nvPr/>
        </p:nvPicPr>
        <p:blipFill>
          <a:blip r:embed="rId2"/>
          <a:stretch>
            <a:fillRect/>
          </a:stretch>
        </p:blipFill>
        <p:spPr>
          <a:xfrm>
            <a:off x="423086" y="365124"/>
            <a:ext cx="9443927" cy="6277963"/>
          </a:xfrm>
          <a:prstGeom prst="rect">
            <a:avLst/>
          </a:prstGeom>
        </p:spPr>
      </p:pic>
    </p:spTree>
    <p:extLst>
      <p:ext uri="{BB962C8B-B14F-4D97-AF65-F5344CB8AC3E}">
        <p14:creationId xmlns:p14="http://schemas.microsoft.com/office/powerpoint/2010/main" val="3225266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C6402-4282-264E-9203-5544C99BAB66}"/>
              </a:ext>
            </a:extLst>
          </p:cNvPr>
          <p:cNvSpPr>
            <a:spLocks noGrp="1"/>
          </p:cNvSpPr>
          <p:nvPr>
            <p:ph type="title"/>
          </p:nvPr>
        </p:nvSpPr>
        <p:spPr/>
        <p:txBody>
          <a:bodyPr/>
          <a:lstStyle/>
          <a:p>
            <a:endParaRPr lang="en-US"/>
          </a:p>
        </p:txBody>
      </p:sp>
      <p:pic>
        <p:nvPicPr>
          <p:cNvPr id="5" name="Content Placeholder 4" descr="Chart, line chart, histogram&#10;&#10;Description automatically generated">
            <a:extLst>
              <a:ext uri="{FF2B5EF4-FFF2-40B4-BE49-F238E27FC236}">
                <a16:creationId xmlns:a16="http://schemas.microsoft.com/office/drawing/2014/main" id="{80280F88-B355-3E49-AB80-A614962AB799}"/>
              </a:ext>
            </a:extLst>
          </p:cNvPr>
          <p:cNvPicPr>
            <a:picLocks noGrp="1" noChangeAspect="1"/>
          </p:cNvPicPr>
          <p:nvPr>
            <p:ph idx="1"/>
          </p:nvPr>
        </p:nvPicPr>
        <p:blipFill>
          <a:blip r:embed="rId3"/>
          <a:stretch>
            <a:fillRect/>
          </a:stretch>
        </p:blipFill>
        <p:spPr>
          <a:xfrm>
            <a:off x="244210" y="206284"/>
            <a:ext cx="10042790" cy="6203367"/>
          </a:xfrm>
        </p:spPr>
      </p:pic>
    </p:spTree>
    <p:extLst>
      <p:ext uri="{BB962C8B-B14F-4D97-AF65-F5344CB8AC3E}">
        <p14:creationId xmlns:p14="http://schemas.microsoft.com/office/powerpoint/2010/main" val="2551571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75297-D20C-6442-85F5-61B22E7EB2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BF9D92-96D9-4341-95C5-7D72180C4E39}"/>
              </a:ext>
            </a:extLst>
          </p:cNvPr>
          <p:cNvSpPr>
            <a:spLocks noGrp="1"/>
          </p:cNvSpPr>
          <p:nvPr>
            <p:ph idx="1"/>
          </p:nvPr>
        </p:nvSpPr>
        <p:spPr/>
        <p:txBody>
          <a:bodyPr/>
          <a:lstStyle/>
          <a:p>
            <a:endParaRPr lang="en-US"/>
          </a:p>
        </p:txBody>
      </p:sp>
      <p:pic>
        <p:nvPicPr>
          <p:cNvPr id="5" name="Picture 4" descr="Chart, line chart&#10;&#10;Description automatically generated">
            <a:extLst>
              <a:ext uri="{FF2B5EF4-FFF2-40B4-BE49-F238E27FC236}">
                <a16:creationId xmlns:a16="http://schemas.microsoft.com/office/drawing/2014/main" id="{FA51C47F-8C99-3446-A5F6-0B404E082190}"/>
              </a:ext>
            </a:extLst>
          </p:cNvPr>
          <p:cNvPicPr>
            <a:picLocks noChangeAspect="1"/>
          </p:cNvPicPr>
          <p:nvPr/>
        </p:nvPicPr>
        <p:blipFill>
          <a:blip r:embed="rId2"/>
          <a:stretch>
            <a:fillRect/>
          </a:stretch>
        </p:blipFill>
        <p:spPr>
          <a:xfrm>
            <a:off x="527197" y="365124"/>
            <a:ext cx="9552468" cy="6404911"/>
          </a:xfrm>
          <a:prstGeom prst="rect">
            <a:avLst/>
          </a:prstGeom>
        </p:spPr>
      </p:pic>
    </p:spTree>
    <p:extLst>
      <p:ext uri="{BB962C8B-B14F-4D97-AF65-F5344CB8AC3E}">
        <p14:creationId xmlns:p14="http://schemas.microsoft.com/office/powerpoint/2010/main" val="3530434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15227-1B4E-2A4F-A0E7-77512AF2ED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64C619-6B48-3940-A25E-8AA1FE284FDB}"/>
              </a:ext>
            </a:extLst>
          </p:cNvPr>
          <p:cNvSpPr>
            <a:spLocks noGrp="1"/>
          </p:cNvSpPr>
          <p:nvPr>
            <p:ph idx="1"/>
          </p:nvPr>
        </p:nvSpPr>
        <p:spPr/>
        <p:txBody>
          <a:bodyPr/>
          <a:lstStyle/>
          <a:p>
            <a:endParaRPr lang="en-US"/>
          </a:p>
        </p:txBody>
      </p:sp>
      <p:pic>
        <p:nvPicPr>
          <p:cNvPr id="5" name="Picture 4" descr="Chart&#10;&#10;Description automatically generated">
            <a:extLst>
              <a:ext uri="{FF2B5EF4-FFF2-40B4-BE49-F238E27FC236}">
                <a16:creationId xmlns:a16="http://schemas.microsoft.com/office/drawing/2014/main" id="{303E4125-E05B-154C-9789-E5FFA73DA579}"/>
              </a:ext>
            </a:extLst>
          </p:cNvPr>
          <p:cNvPicPr>
            <a:picLocks noChangeAspect="1"/>
          </p:cNvPicPr>
          <p:nvPr/>
        </p:nvPicPr>
        <p:blipFill>
          <a:blip r:embed="rId2"/>
          <a:stretch>
            <a:fillRect/>
          </a:stretch>
        </p:blipFill>
        <p:spPr>
          <a:xfrm>
            <a:off x="414521" y="365124"/>
            <a:ext cx="9516287" cy="6350257"/>
          </a:xfrm>
          <a:prstGeom prst="rect">
            <a:avLst/>
          </a:prstGeom>
        </p:spPr>
      </p:pic>
    </p:spTree>
    <p:extLst>
      <p:ext uri="{BB962C8B-B14F-4D97-AF65-F5344CB8AC3E}">
        <p14:creationId xmlns:p14="http://schemas.microsoft.com/office/powerpoint/2010/main" val="3903327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D396-05C9-4D40-937F-6BA40C150D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FE48C1-86F7-7A45-AA04-0B9250B1ED96}"/>
              </a:ext>
            </a:extLst>
          </p:cNvPr>
          <p:cNvSpPr>
            <a:spLocks noGrp="1"/>
          </p:cNvSpPr>
          <p:nvPr>
            <p:ph idx="1"/>
          </p:nvPr>
        </p:nvSpPr>
        <p:spPr/>
        <p:txBody>
          <a:bodyPr/>
          <a:lstStyle/>
          <a:p>
            <a:endParaRPr lang="en-US"/>
          </a:p>
        </p:txBody>
      </p:sp>
      <p:pic>
        <p:nvPicPr>
          <p:cNvPr id="5" name="Picture 4" descr="Chart, line chart&#10;&#10;Description automatically generated">
            <a:extLst>
              <a:ext uri="{FF2B5EF4-FFF2-40B4-BE49-F238E27FC236}">
                <a16:creationId xmlns:a16="http://schemas.microsoft.com/office/drawing/2014/main" id="{3461D42B-C2FC-EF4C-875C-8E941478F8A2}"/>
              </a:ext>
            </a:extLst>
          </p:cNvPr>
          <p:cNvPicPr>
            <a:picLocks noChangeAspect="1"/>
          </p:cNvPicPr>
          <p:nvPr/>
        </p:nvPicPr>
        <p:blipFill>
          <a:blip r:embed="rId2"/>
          <a:stretch>
            <a:fillRect/>
          </a:stretch>
        </p:blipFill>
        <p:spPr>
          <a:xfrm>
            <a:off x="484666" y="365124"/>
            <a:ext cx="9339817" cy="6244437"/>
          </a:xfrm>
          <a:prstGeom prst="rect">
            <a:avLst/>
          </a:prstGeom>
        </p:spPr>
      </p:pic>
    </p:spTree>
    <p:extLst>
      <p:ext uri="{BB962C8B-B14F-4D97-AF65-F5344CB8AC3E}">
        <p14:creationId xmlns:p14="http://schemas.microsoft.com/office/powerpoint/2010/main" val="4134933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E590-AE06-4943-B1A4-AD06EC767B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BA2183-8D42-A349-9631-C24B1BC46BDE}"/>
              </a:ext>
            </a:extLst>
          </p:cNvPr>
          <p:cNvSpPr>
            <a:spLocks noGrp="1"/>
          </p:cNvSpPr>
          <p:nvPr>
            <p:ph idx="1"/>
          </p:nvPr>
        </p:nvSpPr>
        <p:spPr/>
        <p:txBody>
          <a:bodyPr/>
          <a:lstStyle/>
          <a:p>
            <a:endParaRPr lang="en-US"/>
          </a:p>
        </p:txBody>
      </p:sp>
      <p:pic>
        <p:nvPicPr>
          <p:cNvPr id="5" name="Picture 4" descr="Chart, line chart&#10;&#10;Description automatically generated">
            <a:extLst>
              <a:ext uri="{FF2B5EF4-FFF2-40B4-BE49-F238E27FC236}">
                <a16:creationId xmlns:a16="http://schemas.microsoft.com/office/drawing/2014/main" id="{ACEA8230-6F01-D548-81C9-A2CFC3A43105}"/>
              </a:ext>
            </a:extLst>
          </p:cNvPr>
          <p:cNvPicPr>
            <a:picLocks noChangeAspect="1"/>
          </p:cNvPicPr>
          <p:nvPr/>
        </p:nvPicPr>
        <p:blipFill>
          <a:blip r:embed="rId2"/>
          <a:stretch>
            <a:fillRect/>
          </a:stretch>
        </p:blipFill>
        <p:spPr>
          <a:xfrm>
            <a:off x="499582" y="365125"/>
            <a:ext cx="8709431" cy="5811838"/>
          </a:xfrm>
          <a:prstGeom prst="rect">
            <a:avLst/>
          </a:prstGeom>
        </p:spPr>
      </p:pic>
    </p:spTree>
    <p:extLst>
      <p:ext uri="{BB962C8B-B14F-4D97-AF65-F5344CB8AC3E}">
        <p14:creationId xmlns:p14="http://schemas.microsoft.com/office/powerpoint/2010/main" val="3633141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AE540-7272-C943-8615-E841CB1A04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ADE002-D570-324F-874C-25D98BDB6763}"/>
              </a:ext>
            </a:extLst>
          </p:cNvPr>
          <p:cNvSpPr>
            <a:spLocks noGrp="1"/>
          </p:cNvSpPr>
          <p:nvPr>
            <p:ph idx="1"/>
          </p:nvPr>
        </p:nvSpPr>
        <p:spPr/>
        <p:txBody>
          <a:bodyPr/>
          <a:lstStyle/>
          <a:p>
            <a:endParaRPr lang="en-US"/>
          </a:p>
        </p:txBody>
      </p:sp>
      <p:pic>
        <p:nvPicPr>
          <p:cNvPr id="5" name="Picture 4" descr="Chart&#10;&#10;Description automatically generated">
            <a:extLst>
              <a:ext uri="{FF2B5EF4-FFF2-40B4-BE49-F238E27FC236}">
                <a16:creationId xmlns:a16="http://schemas.microsoft.com/office/drawing/2014/main" id="{F189BD07-862C-944E-97B3-A1EAAAD43E5B}"/>
              </a:ext>
            </a:extLst>
          </p:cNvPr>
          <p:cNvPicPr>
            <a:picLocks noChangeAspect="1"/>
          </p:cNvPicPr>
          <p:nvPr/>
        </p:nvPicPr>
        <p:blipFill>
          <a:blip r:embed="rId2"/>
          <a:stretch>
            <a:fillRect/>
          </a:stretch>
        </p:blipFill>
        <p:spPr>
          <a:xfrm>
            <a:off x="614472" y="365125"/>
            <a:ext cx="8912299" cy="5958508"/>
          </a:xfrm>
          <a:prstGeom prst="rect">
            <a:avLst/>
          </a:prstGeom>
        </p:spPr>
      </p:pic>
    </p:spTree>
    <p:extLst>
      <p:ext uri="{BB962C8B-B14F-4D97-AF65-F5344CB8AC3E}">
        <p14:creationId xmlns:p14="http://schemas.microsoft.com/office/powerpoint/2010/main" val="980579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EC77F-72E2-6848-8339-60DCF2923E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292270-4DD3-9C4B-BC07-531DD0EAE80A}"/>
              </a:ext>
            </a:extLst>
          </p:cNvPr>
          <p:cNvSpPr>
            <a:spLocks noGrp="1"/>
          </p:cNvSpPr>
          <p:nvPr>
            <p:ph idx="1"/>
          </p:nvPr>
        </p:nvSpPr>
        <p:spPr/>
        <p:txBody>
          <a:bodyPr/>
          <a:lstStyle/>
          <a:p>
            <a:endParaRPr lang="en-US"/>
          </a:p>
        </p:txBody>
      </p:sp>
      <p:pic>
        <p:nvPicPr>
          <p:cNvPr id="5" name="Picture 4" descr="Chart&#10;&#10;Description automatically generated with medium confidence">
            <a:extLst>
              <a:ext uri="{FF2B5EF4-FFF2-40B4-BE49-F238E27FC236}">
                <a16:creationId xmlns:a16="http://schemas.microsoft.com/office/drawing/2014/main" id="{728014ED-EC99-5B42-A494-FBDF2A257A5B}"/>
              </a:ext>
            </a:extLst>
          </p:cNvPr>
          <p:cNvPicPr>
            <a:picLocks noChangeAspect="1"/>
          </p:cNvPicPr>
          <p:nvPr/>
        </p:nvPicPr>
        <p:blipFill>
          <a:blip r:embed="rId2"/>
          <a:stretch>
            <a:fillRect/>
          </a:stretch>
        </p:blipFill>
        <p:spPr>
          <a:xfrm>
            <a:off x="344376" y="365125"/>
            <a:ext cx="9331251" cy="6232706"/>
          </a:xfrm>
          <a:prstGeom prst="rect">
            <a:avLst/>
          </a:prstGeom>
        </p:spPr>
      </p:pic>
    </p:spTree>
    <p:extLst>
      <p:ext uri="{BB962C8B-B14F-4D97-AF65-F5344CB8AC3E}">
        <p14:creationId xmlns:p14="http://schemas.microsoft.com/office/powerpoint/2010/main" val="14940192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EC77F-72E2-6848-8339-60DCF2923E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292270-4DD3-9C4B-BC07-531DD0EAE80A}"/>
              </a:ext>
            </a:extLst>
          </p:cNvPr>
          <p:cNvSpPr>
            <a:spLocks noGrp="1"/>
          </p:cNvSpPr>
          <p:nvPr>
            <p:ph idx="1"/>
          </p:nvPr>
        </p:nvSpPr>
        <p:spPr/>
        <p:txBody>
          <a:bodyPr/>
          <a:lstStyle/>
          <a:p>
            <a:endParaRPr lang="en-US"/>
          </a:p>
        </p:txBody>
      </p:sp>
      <p:pic>
        <p:nvPicPr>
          <p:cNvPr id="6" name="Picture 5" descr="Chart&#10;&#10;Description automatically generated">
            <a:extLst>
              <a:ext uri="{FF2B5EF4-FFF2-40B4-BE49-F238E27FC236}">
                <a16:creationId xmlns:a16="http://schemas.microsoft.com/office/drawing/2014/main" id="{27180C6F-4421-ED4B-9822-F2B75E695F07}"/>
              </a:ext>
            </a:extLst>
          </p:cNvPr>
          <p:cNvPicPr>
            <a:picLocks noChangeAspect="1"/>
          </p:cNvPicPr>
          <p:nvPr/>
        </p:nvPicPr>
        <p:blipFill>
          <a:blip r:embed="rId2"/>
          <a:stretch>
            <a:fillRect/>
          </a:stretch>
        </p:blipFill>
        <p:spPr>
          <a:xfrm>
            <a:off x="371991" y="365124"/>
            <a:ext cx="9218576" cy="6169219"/>
          </a:xfrm>
          <a:prstGeom prst="rect">
            <a:avLst/>
          </a:prstGeom>
        </p:spPr>
      </p:pic>
    </p:spTree>
    <p:extLst>
      <p:ext uri="{BB962C8B-B14F-4D97-AF65-F5344CB8AC3E}">
        <p14:creationId xmlns:p14="http://schemas.microsoft.com/office/powerpoint/2010/main" val="733895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B6039-D9C2-1640-A45B-3DA8B9295B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C0926F-8142-E041-97EE-7861C3DB92E9}"/>
              </a:ext>
            </a:extLst>
          </p:cNvPr>
          <p:cNvSpPr>
            <a:spLocks noGrp="1"/>
          </p:cNvSpPr>
          <p:nvPr>
            <p:ph idx="1"/>
          </p:nvPr>
        </p:nvSpPr>
        <p:spPr/>
        <p:txBody>
          <a:bodyPr/>
          <a:lstStyle/>
          <a:p>
            <a:endParaRPr lang="en-US" dirty="0"/>
          </a:p>
        </p:txBody>
      </p:sp>
      <p:pic>
        <p:nvPicPr>
          <p:cNvPr id="5" name="Picture 4" descr="Chart, histogram&#10;&#10;Description automatically generated">
            <a:extLst>
              <a:ext uri="{FF2B5EF4-FFF2-40B4-BE49-F238E27FC236}">
                <a16:creationId xmlns:a16="http://schemas.microsoft.com/office/drawing/2014/main" id="{106AC5BC-0120-6141-BDEB-5A78EA92B759}"/>
              </a:ext>
            </a:extLst>
          </p:cNvPr>
          <p:cNvPicPr>
            <a:picLocks noChangeAspect="1"/>
          </p:cNvPicPr>
          <p:nvPr/>
        </p:nvPicPr>
        <p:blipFill>
          <a:blip r:embed="rId3"/>
          <a:stretch>
            <a:fillRect/>
          </a:stretch>
        </p:blipFill>
        <p:spPr>
          <a:xfrm>
            <a:off x="838199" y="365124"/>
            <a:ext cx="9092609" cy="6055955"/>
          </a:xfrm>
          <a:prstGeom prst="rect">
            <a:avLst/>
          </a:prstGeom>
        </p:spPr>
      </p:pic>
    </p:spTree>
    <p:extLst>
      <p:ext uri="{BB962C8B-B14F-4D97-AF65-F5344CB8AC3E}">
        <p14:creationId xmlns:p14="http://schemas.microsoft.com/office/powerpoint/2010/main" val="2245633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60BD7-B4B1-2F4A-99A8-BA856944DD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F91E27-F2EE-094A-8FAE-F23BC3112ABA}"/>
              </a:ext>
            </a:extLst>
          </p:cNvPr>
          <p:cNvSpPr>
            <a:spLocks noGrp="1"/>
          </p:cNvSpPr>
          <p:nvPr>
            <p:ph idx="1"/>
          </p:nvPr>
        </p:nvSpPr>
        <p:spPr/>
        <p:txBody>
          <a:bodyPr/>
          <a:lstStyle/>
          <a:p>
            <a:endParaRPr lang="en-US"/>
          </a:p>
        </p:txBody>
      </p:sp>
      <p:pic>
        <p:nvPicPr>
          <p:cNvPr id="5" name="Picture 4" descr="Chart&#10;&#10;Description automatically generated">
            <a:extLst>
              <a:ext uri="{FF2B5EF4-FFF2-40B4-BE49-F238E27FC236}">
                <a16:creationId xmlns:a16="http://schemas.microsoft.com/office/drawing/2014/main" id="{6A9CBB32-E174-B640-836A-AC461A787A12}"/>
              </a:ext>
            </a:extLst>
          </p:cNvPr>
          <p:cNvPicPr>
            <a:picLocks noChangeAspect="1"/>
          </p:cNvPicPr>
          <p:nvPr/>
        </p:nvPicPr>
        <p:blipFill>
          <a:blip r:embed="rId2"/>
          <a:stretch>
            <a:fillRect/>
          </a:stretch>
        </p:blipFill>
        <p:spPr>
          <a:xfrm>
            <a:off x="386907" y="365125"/>
            <a:ext cx="9395045" cy="6275316"/>
          </a:xfrm>
          <a:prstGeom prst="rect">
            <a:avLst/>
          </a:prstGeom>
        </p:spPr>
      </p:pic>
    </p:spTree>
    <p:extLst>
      <p:ext uri="{BB962C8B-B14F-4D97-AF65-F5344CB8AC3E}">
        <p14:creationId xmlns:p14="http://schemas.microsoft.com/office/powerpoint/2010/main" val="1426082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4C49-68F8-1748-AD5C-392E837944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BE3FAF-7E31-5145-B15C-60EF8DB770B4}"/>
              </a:ext>
            </a:extLst>
          </p:cNvPr>
          <p:cNvSpPr>
            <a:spLocks noGrp="1"/>
          </p:cNvSpPr>
          <p:nvPr>
            <p:ph idx="1"/>
          </p:nvPr>
        </p:nvSpPr>
        <p:spPr/>
        <p:txBody>
          <a:bodyPr/>
          <a:lstStyle/>
          <a:p>
            <a:endParaRPr lang="en-US"/>
          </a:p>
        </p:txBody>
      </p:sp>
      <p:pic>
        <p:nvPicPr>
          <p:cNvPr id="5" name="Picture 4" descr="Chart, histogram&#10;&#10;Description automatically generated">
            <a:extLst>
              <a:ext uri="{FF2B5EF4-FFF2-40B4-BE49-F238E27FC236}">
                <a16:creationId xmlns:a16="http://schemas.microsoft.com/office/drawing/2014/main" id="{A3D485D0-6636-AF4D-824B-EF93E926585F}"/>
              </a:ext>
            </a:extLst>
          </p:cNvPr>
          <p:cNvPicPr>
            <a:picLocks noChangeAspect="1"/>
          </p:cNvPicPr>
          <p:nvPr/>
        </p:nvPicPr>
        <p:blipFill>
          <a:blip r:embed="rId2"/>
          <a:stretch>
            <a:fillRect/>
          </a:stretch>
        </p:blipFill>
        <p:spPr>
          <a:xfrm>
            <a:off x="480532" y="365125"/>
            <a:ext cx="9684193" cy="6425444"/>
          </a:xfrm>
          <a:prstGeom prst="rect">
            <a:avLst/>
          </a:prstGeom>
        </p:spPr>
      </p:pic>
    </p:spTree>
    <p:extLst>
      <p:ext uri="{BB962C8B-B14F-4D97-AF65-F5344CB8AC3E}">
        <p14:creationId xmlns:p14="http://schemas.microsoft.com/office/powerpoint/2010/main" val="424980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E392B817-8BF0-F046-A397-67A596F6C2AD}"/>
              </a:ext>
            </a:extLst>
          </p:cNvPr>
          <p:cNvPicPr>
            <a:picLocks noChangeAspect="1"/>
          </p:cNvPicPr>
          <p:nvPr/>
        </p:nvPicPr>
        <p:blipFill>
          <a:blip r:embed="rId3"/>
          <a:stretch>
            <a:fillRect/>
          </a:stretch>
        </p:blipFill>
        <p:spPr>
          <a:xfrm>
            <a:off x="177801" y="268701"/>
            <a:ext cx="10555514" cy="5946514"/>
          </a:xfrm>
          <a:prstGeom prst="rect">
            <a:avLst/>
          </a:prstGeom>
        </p:spPr>
      </p:pic>
    </p:spTree>
    <p:extLst>
      <p:ext uri="{BB962C8B-B14F-4D97-AF65-F5344CB8AC3E}">
        <p14:creationId xmlns:p14="http://schemas.microsoft.com/office/powerpoint/2010/main" val="252060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C6301-6552-9A4D-924D-29C590C968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61506E-FD91-C24A-8426-EF24E1C502F8}"/>
              </a:ext>
            </a:extLst>
          </p:cNvPr>
          <p:cNvSpPr>
            <a:spLocks noGrp="1"/>
          </p:cNvSpPr>
          <p:nvPr>
            <p:ph idx="1"/>
          </p:nvPr>
        </p:nvSpPr>
        <p:spPr/>
        <p:txBody>
          <a:bodyPr/>
          <a:lstStyle/>
          <a:p>
            <a:endParaRPr lang="en-US"/>
          </a:p>
        </p:txBody>
      </p:sp>
      <p:pic>
        <p:nvPicPr>
          <p:cNvPr id="5" name="Picture 4" descr="Chart, line chart&#10;&#10;Description automatically generated">
            <a:extLst>
              <a:ext uri="{FF2B5EF4-FFF2-40B4-BE49-F238E27FC236}">
                <a16:creationId xmlns:a16="http://schemas.microsoft.com/office/drawing/2014/main" id="{956A05F2-340C-AF4B-9740-32A80A316054}"/>
              </a:ext>
            </a:extLst>
          </p:cNvPr>
          <p:cNvPicPr>
            <a:picLocks noChangeAspect="1"/>
          </p:cNvPicPr>
          <p:nvPr/>
        </p:nvPicPr>
        <p:blipFill>
          <a:blip r:embed="rId2"/>
          <a:stretch>
            <a:fillRect/>
          </a:stretch>
        </p:blipFill>
        <p:spPr>
          <a:xfrm>
            <a:off x="435787" y="365125"/>
            <a:ext cx="9452492" cy="6307686"/>
          </a:xfrm>
          <a:prstGeom prst="rect">
            <a:avLst/>
          </a:prstGeom>
        </p:spPr>
      </p:pic>
    </p:spTree>
    <p:extLst>
      <p:ext uri="{BB962C8B-B14F-4D97-AF65-F5344CB8AC3E}">
        <p14:creationId xmlns:p14="http://schemas.microsoft.com/office/powerpoint/2010/main" val="14946254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163D0-124B-204B-9F34-A2E0F84999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20FD711-B17E-C84D-A9A2-9E8D46AA6EB3}"/>
              </a:ext>
            </a:extLst>
          </p:cNvPr>
          <p:cNvSpPr>
            <a:spLocks noGrp="1"/>
          </p:cNvSpPr>
          <p:nvPr>
            <p:ph idx="1"/>
          </p:nvPr>
        </p:nvSpPr>
        <p:spPr/>
        <p:txBody>
          <a:bodyPr/>
          <a:lstStyle/>
          <a:p>
            <a:endParaRPr lang="en-US"/>
          </a:p>
        </p:txBody>
      </p:sp>
      <p:pic>
        <p:nvPicPr>
          <p:cNvPr id="5" name="Picture 4" descr="Chart&#10;&#10;Description automatically generated">
            <a:extLst>
              <a:ext uri="{FF2B5EF4-FFF2-40B4-BE49-F238E27FC236}">
                <a16:creationId xmlns:a16="http://schemas.microsoft.com/office/drawing/2014/main" id="{1742AE3A-AD71-294C-A8D0-DC848983994F}"/>
              </a:ext>
            </a:extLst>
          </p:cNvPr>
          <p:cNvPicPr>
            <a:picLocks noChangeAspect="1"/>
          </p:cNvPicPr>
          <p:nvPr/>
        </p:nvPicPr>
        <p:blipFill>
          <a:blip r:embed="rId2"/>
          <a:stretch>
            <a:fillRect/>
          </a:stretch>
        </p:blipFill>
        <p:spPr>
          <a:xfrm>
            <a:off x="423086" y="365125"/>
            <a:ext cx="9635313" cy="6423542"/>
          </a:xfrm>
          <a:prstGeom prst="rect">
            <a:avLst/>
          </a:prstGeom>
        </p:spPr>
      </p:pic>
    </p:spTree>
    <p:extLst>
      <p:ext uri="{BB962C8B-B14F-4D97-AF65-F5344CB8AC3E}">
        <p14:creationId xmlns:p14="http://schemas.microsoft.com/office/powerpoint/2010/main" val="864493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DDD30-A42A-EF46-B69B-5D5A748472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FAB4BF-6343-D94A-A13D-FC16486592CE}"/>
              </a:ext>
            </a:extLst>
          </p:cNvPr>
          <p:cNvSpPr>
            <a:spLocks noGrp="1"/>
          </p:cNvSpPr>
          <p:nvPr>
            <p:ph idx="1"/>
          </p:nvPr>
        </p:nvSpPr>
        <p:spPr/>
        <p:txBody>
          <a:bodyPr/>
          <a:lstStyle/>
          <a:p>
            <a:endParaRPr lang="en-US"/>
          </a:p>
        </p:txBody>
      </p:sp>
      <p:pic>
        <p:nvPicPr>
          <p:cNvPr id="5" name="Picture 4" descr="Chart&#10;&#10;Description automatically generated">
            <a:extLst>
              <a:ext uri="{FF2B5EF4-FFF2-40B4-BE49-F238E27FC236}">
                <a16:creationId xmlns:a16="http://schemas.microsoft.com/office/drawing/2014/main" id="{EDE35813-F13B-004D-8AD6-E365241B92B4}"/>
              </a:ext>
            </a:extLst>
          </p:cNvPr>
          <p:cNvPicPr>
            <a:picLocks noChangeAspect="1"/>
          </p:cNvPicPr>
          <p:nvPr/>
        </p:nvPicPr>
        <p:blipFill>
          <a:blip r:embed="rId2"/>
          <a:stretch>
            <a:fillRect/>
          </a:stretch>
        </p:blipFill>
        <p:spPr>
          <a:xfrm>
            <a:off x="399606" y="365125"/>
            <a:ext cx="9616263" cy="6410842"/>
          </a:xfrm>
          <a:prstGeom prst="rect">
            <a:avLst/>
          </a:prstGeom>
        </p:spPr>
      </p:pic>
    </p:spTree>
    <p:extLst>
      <p:ext uri="{BB962C8B-B14F-4D97-AF65-F5344CB8AC3E}">
        <p14:creationId xmlns:p14="http://schemas.microsoft.com/office/powerpoint/2010/main" val="2668593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795A2-B7B9-4C40-9603-F242F3C9BA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682A0B-AD3C-CD4C-A9DF-30CD99D7E6BF}"/>
              </a:ext>
            </a:extLst>
          </p:cNvPr>
          <p:cNvSpPr>
            <a:spLocks noGrp="1"/>
          </p:cNvSpPr>
          <p:nvPr>
            <p:ph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3209A80A-3038-4148-AD81-A4644E0B1034}"/>
              </a:ext>
            </a:extLst>
          </p:cNvPr>
          <p:cNvPicPr>
            <a:picLocks noChangeAspect="1"/>
          </p:cNvPicPr>
          <p:nvPr/>
        </p:nvPicPr>
        <p:blipFill>
          <a:blip r:embed="rId2"/>
          <a:stretch>
            <a:fillRect/>
          </a:stretch>
        </p:blipFill>
        <p:spPr>
          <a:xfrm>
            <a:off x="450702" y="365125"/>
            <a:ext cx="9650227" cy="6445762"/>
          </a:xfrm>
          <a:prstGeom prst="rect">
            <a:avLst/>
          </a:prstGeom>
        </p:spPr>
      </p:pic>
    </p:spTree>
    <p:extLst>
      <p:ext uri="{BB962C8B-B14F-4D97-AF65-F5344CB8AC3E}">
        <p14:creationId xmlns:p14="http://schemas.microsoft.com/office/powerpoint/2010/main" val="7764208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01791-77E9-D94D-924B-EC666EA279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17E120-E780-2148-AC6C-EAABAC1CE310}"/>
              </a:ext>
            </a:extLst>
          </p:cNvPr>
          <p:cNvSpPr>
            <a:spLocks noGrp="1"/>
          </p:cNvSpPr>
          <p:nvPr>
            <p:ph idx="1"/>
          </p:nvPr>
        </p:nvSpPr>
        <p:spPr/>
        <p:txBody>
          <a:bodyPr/>
          <a:lstStyle/>
          <a:p>
            <a:endParaRPr lang="en-US"/>
          </a:p>
        </p:txBody>
      </p:sp>
      <p:pic>
        <p:nvPicPr>
          <p:cNvPr id="5" name="Picture 4" descr="Chart, line chart, histogram&#10;&#10;Description automatically generated">
            <a:extLst>
              <a:ext uri="{FF2B5EF4-FFF2-40B4-BE49-F238E27FC236}">
                <a16:creationId xmlns:a16="http://schemas.microsoft.com/office/drawing/2014/main" id="{D0B6A410-8F1D-6241-9EF5-2D21C12D39E5}"/>
              </a:ext>
            </a:extLst>
          </p:cNvPr>
          <p:cNvPicPr>
            <a:picLocks noChangeAspect="1"/>
          </p:cNvPicPr>
          <p:nvPr/>
        </p:nvPicPr>
        <p:blipFill>
          <a:blip r:embed="rId2"/>
          <a:stretch>
            <a:fillRect/>
          </a:stretch>
        </p:blipFill>
        <p:spPr>
          <a:xfrm>
            <a:off x="244401" y="132906"/>
            <a:ext cx="10069180" cy="6738457"/>
          </a:xfrm>
          <a:prstGeom prst="rect">
            <a:avLst/>
          </a:prstGeom>
        </p:spPr>
      </p:pic>
    </p:spTree>
    <p:extLst>
      <p:ext uri="{BB962C8B-B14F-4D97-AF65-F5344CB8AC3E}">
        <p14:creationId xmlns:p14="http://schemas.microsoft.com/office/powerpoint/2010/main" val="16548017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F34C-AA32-644D-B64C-1A8B129725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0585AC-1587-BA44-8DF3-44BB6E0F4BC1}"/>
              </a:ext>
            </a:extLst>
          </p:cNvPr>
          <p:cNvSpPr>
            <a:spLocks noGrp="1"/>
          </p:cNvSpPr>
          <p:nvPr>
            <p:ph idx="1"/>
          </p:nvPr>
        </p:nvSpPr>
        <p:spPr/>
        <p:txBody>
          <a:bodyPr/>
          <a:lstStyle/>
          <a:p>
            <a:endParaRPr lang="en-US"/>
          </a:p>
        </p:txBody>
      </p:sp>
      <p:pic>
        <p:nvPicPr>
          <p:cNvPr id="5" name="Picture 4" descr="Chart&#10;&#10;Description automatically generated">
            <a:extLst>
              <a:ext uri="{FF2B5EF4-FFF2-40B4-BE49-F238E27FC236}">
                <a16:creationId xmlns:a16="http://schemas.microsoft.com/office/drawing/2014/main" id="{EFDDF530-92C9-0B43-96F1-F0651EEF70A1}"/>
              </a:ext>
            </a:extLst>
          </p:cNvPr>
          <p:cNvPicPr>
            <a:picLocks noChangeAspect="1"/>
          </p:cNvPicPr>
          <p:nvPr/>
        </p:nvPicPr>
        <p:blipFill>
          <a:blip r:embed="rId2"/>
          <a:stretch>
            <a:fillRect/>
          </a:stretch>
        </p:blipFill>
        <p:spPr>
          <a:xfrm>
            <a:off x="223135" y="365125"/>
            <a:ext cx="9580083" cy="6374510"/>
          </a:xfrm>
          <a:prstGeom prst="rect">
            <a:avLst/>
          </a:prstGeom>
        </p:spPr>
      </p:pic>
    </p:spTree>
    <p:extLst>
      <p:ext uri="{BB962C8B-B14F-4D97-AF65-F5344CB8AC3E}">
        <p14:creationId xmlns:p14="http://schemas.microsoft.com/office/powerpoint/2010/main" val="1315298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61ED7-88E7-A942-BD39-15813E8195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FF502C-67BE-1E46-8BC2-8F0840E6279E}"/>
              </a:ext>
            </a:extLst>
          </p:cNvPr>
          <p:cNvSpPr>
            <a:spLocks noGrp="1"/>
          </p:cNvSpPr>
          <p:nvPr>
            <p:ph idx="1"/>
          </p:nvPr>
        </p:nvSpPr>
        <p:spPr/>
        <p:txBody>
          <a:bodyPr/>
          <a:lstStyle/>
          <a:p>
            <a:endParaRPr lang="en-US"/>
          </a:p>
        </p:txBody>
      </p:sp>
      <p:pic>
        <p:nvPicPr>
          <p:cNvPr id="5" name="Picture 4" descr="Chart, histogram&#10;&#10;Description automatically generated">
            <a:extLst>
              <a:ext uri="{FF2B5EF4-FFF2-40B4-BE49-F238E27FC236}">
                <a16:creationId xmlns:a16="http://schemas.microsoft.com/office/drawing/2014/main" id="{17E1BC42-E33B-154D-97AD-FACBDDFD3FAA}"/>
              </a:ext>
            </a:extLst>
          </p:cNvPr>
          <p:cNvPicPr>
            <a:picLocks noChangeAspect="1"/>
          </p:cNvPicPr>
          <p:nvPr/>
        </p:nvPicPr>
        <p:blipFill>
          <a:blip r:embed="rId3"/>
          <a:stretch>
            <a:fillRect/>
          </a:stretch>
        </p:blipFill>
        <p:spPr>
          <a:xfrm>
            <a:off x="414521" y="365124"/>
            <a:ext cx="9580083" cy="6429463"/>
          </a:xfrm>
          <a:prstGeom prst="rect">
            <a:avLst/>
          </a:prstGeom>
        </p:spPr>
      </p:pic>
    </p:spTree>
    <p:extLst>
      <p:ext uri="{BB962C8B-B14F-4D97-AF65-F5344CB8AC3E}">
        <p14:creationId xmlns:p14="http://schemas.microsoft.com/office/powerpoint/2010/main" val="118704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01EAA-2ECB-D14A-90EE-B863FE3644FC}"/>
              </a:ext>
            </a:extLst>
          </p:cNvPr>
          <p:cNvSpPr>
            <a:spLocks noGrp="1"/>
          </p:cNvSpPr>
          <p:nvPr>
            <p:ph type="title"/>
          </p:nvPr>
        </p:nvSpPr>
        <p:spPr/>
        <p:txBody>
          <a:bodyPr>
            <a:normAutofit/>
          </a:bodyPr>
          <a:lstStyle/>
          <a:p>
            <a:r>
              <a:rPr lang="en-US" sz="3600" dirty="0"/>
              <a:t>Lapses in positive tests: per patient per inpatient stay per organism, by organism </a:t>
            </a:r>
          </a:p>
        </p:txBody>
      </p:sp>
      <p:pic>
        <p:nvPicPr>
          <p:cNvPr id="5" name="Content Placeholder 4" descr="Table&#10;&#10;Description automatically generated">
            <a:extLst>
              <a:ext uri="{FF2B5EF4-FFF2-40B4-BE49-F238E27FC236}">
                <a16:creationId xmlns:a16="http://schemas.microsoft.com/office/drawing/2014/main" id="{8FD3404B-CB3C-514C-8361-F9C90BE3FFE1}"/>
              </a:ext>
            </a:extLst>
          </p:cNvPr>
          <p:cNvPicPr>
            <a:picLocks noGrp="1" noChangeAspect="1"/>
          </p:cNvPicPr>
          <p:nvPr>
            <p:ph idx="1"/>
          </p:nvPr>
        </p:nvPicPr>
        <p:blipFill>
          <a:blip r:embed="rId2"/>
          <a:stretch>
            <a:fillRect/>
          </a:stretch>
        </p:blipFill>
        <p:spPr>
          <a:xfrm>
            <a:off x="313487" y="1785369"/>
            <a:ext cx="11565026" cy="3287261"/>
          </a:xfrm>
        </p:spPr>
      </p:pic>
    </p:spTree>
    <p:extLst>
      <p:ext uri="{BB962C8B-B14F-4D97-AF65-F5344CB8AC3E}">
        <p14:creationId xmlns:p14="http://schemas.microsoft.com/office/powerpoint/2010/main" val="39727043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C3B7B72-BCE7-3F49-8FB4-B8473C1A4145}"/>
              </a:ext>
            </a:extLst>
          </p:cNvPr>
          <p:cNvPicPr>
            <a:picLocks noGrp="1" noChangeAspect="1"/>
          </p:cNvPicPr>
          <p:nvPr>
            <p:ph idx="1"/>
          </p:nvPr>
        </p:nvPicPr>
        <p:blipFill>
          <a:blip r:embed="rId3"/>
          <a:stretch>
            <a:fillRect/>
          </a:stretch>
        </p:blipFill>
        <p:spPr>
          <a:xfrm>
            <a:off x="838200" y="1690688"/>
            <a:ext cx="9982200" cy="901700"/>
          </a:xfrm>
        </p:spPr>
      </p:pic>
      <p:sp>
        <p:nvSpPr>
          <p:cNvPr id="10" name="Title 1">
            <a:extLst>
              <a:ext uri="{FF2B5EF4-FFF2-40B4-BE49-F238E27FC236}">
                <a16:creationId xmlns:a16="http://schemas.microsoft.com/office/drawing/2014/main" id="{CE2CE22C-A394-E14C-AB3F-E0BC40F4FA0E}"/>
              </a:ext>
            </a:extLst>
          </p:cNvPr>
          <p:cNvSpPr>
            <a:spLocks noGrp="1"/>
          </p:cNvSpPr>
          <p:nvPr>
            <p:ph type="title"/>
          </p:nvPr>
        </p:nvSpPr>
        <p:spPr>
          <a:xfrm>
            <a:off x="838200" y="365125"/>
            <a:ext cx="10515600" cy="1325563"/>
          </a:xfrm>
        </p:spPr>
        <p:txBody>
          <a:bodyPr>
            <a:normAutofit fontScale="90000"/>
          </a:bodyPr>
          <a:lstStyle/>
          <a:p>
            <a:r>
              <a:rPr lang="en-US" sz="3600" dirty="0"/>
              <a:t>When do bacterial infections take place with respect to covid diagnosis?</a:t>
            </a:r>
            <a:br>
              <a:rPr lang="en-US" sz="3600" dirty="0"/>
            </a:br>
            <a:r>
              <a:rPr lang="en-US" sz="2700" dirty="0"/>
              <a:t>Per infection (not per patient). N = 2309</a:t>
            </a:r>
            <a:endParaRPr lang="en-US" sz="3600" dirty="0"/>
          </a:p>
        </p:txBody>
      </p:sp>
      <p:pic>
        <p:nvPicPr>
          <p:cNvPr id="12" name="Picture 11" descr="Chart&#10;&#10;Description automatically generated">
            <a:extLst>
              <a:ext uri="{FF2B5EF4-FFF2-40B4-BE49-F238E27FC236}">
                <a16:creationId xmlns:a16="http://schemas.microsoft.com/office/drawing/2014/main" id="{785924A9-443B-3846-A8ED-FFFF4AA2EF0F}"/>
              </a:ext>
            </a:extLst>
          </p:cNvPr>
          <p:cNvPicPr>
            <a:picLocks noChangeAspect="1"/>
          </p:cNvPicPr>
          <p:nvPr/>
        </p:nvPicPr>
        <p:blipFill>
          <a:blip r:embed="rId4"/>
          <a:stretch>
            <a:fillRect/>
          </a:stretch>
        </p:blipFill>
        <p:spPr>
          <a:xfrm>
            <a:off x="838200" y="2781347"/>
            <a:ext cx="5486953" cy="3861836"/>
          </a:xfrm>
          <a:prstGeom prst="rect">
            <a:avLst/>
          </a:prstGeom>
        </p:spPr>
      </p:pic>
      <p:sp>
        <p:nvSpPr>
          <p:cNvPr id="7" name="Title 1">
            <a:extLst>
              <a:ext uri="{FF2B5EF4-FFF2-40B4-BE49-F238E27FC236}">
                <a16:creationId xmlns:a16="http://schemas.microsoft.com/office/drawing/2014/main" id="{EE09703C-2045-3B4E-8253-57FB5CD76C5F}"/>
              </a:ext>
            </a:extLst>
          </p:cNvPr>
          <p:cNvSpPr txBox="1">
            <a:spLocks/>
          </p:cNvSpPr>
          <p:nvPr/>
        </p:nvSpPr>
        <p:spPr>
          <a:xfrm>
            <a:off x="6656883" y="3917951"/>
            <a:ext cx="5110395" cy="257492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Above: per bacterial infection, was the infection in a patient who never had covid, in a patient who had covid during the same hospital admission, or in a patient who had covid during a different inpatient admission? Covid during inpatient admission = first covid pos </a:t>
            </a:r>
            <a:r>
              <a:rPr lang="en-US" sz="2400" dirty="0" err="1"/>
              <a:t>pcr</a:t>
            </a:r>
            <a:r>
              <a:rPr lang="en-US" sz="2400" dirty="0"/>
              <a:t> took place </a:t>
            </a:r>
            <a:r>
              <a:rPr lang="en-US" sz="2400" dirty="0" err="1"/>
              <a:t>adt</a:t>
            </a:r>
            <a:r>
              <a:rPr lang="en-US" sz="2400" dirty="0"/>
              <a:t> event and discharge or within 48 </a:t>
            </a:r>
            <a:r>
              <a:rPr lang="en-US" sz="2400" dirty="0" err="1"/>
              <a:t>hrs</a:t>
            </a:r>
            <a:r>
              <a:rPr lang="en-US" sz="2400" dirty="0"/>
              <a:t> prior to </a:t>
            </a:r>
            <a:r>
              <a:rPr lang="en-US" sz="2400" dirty="0" err="1"/>
              <a:t>adt</a:t>
            </a:r>
            <a:r>
              <a:rPr lang="en-US" sz="2400" dirty="0"/>
              <a:t> event</a:t>
            </a:r>
          </a:p>
        </p:txBody>
      </p:sp>
      <p:pic>
        <p:nvPicPr>
          <p:cNvPr id="5" name="Picture 4" descr="A picture containing shape&#10;&#10;Description automatically generated">
            <a:extLst>
              <a:ext uri="{FF2B5EF4-FFF2-40B4-BE49-F238E27FC236}">
                <a16:creationId xmlns:a16="http://schemas.microsoft.com/office/drawing/2014/main" id="{D5F686BE-7B43-0346-8FB7-CA482C4FBB80}"/>
              </a:ext>
            </a:extLst>
          </p:cNvPr>
          <p:cNvPicPr>
            <a:picLocks noChangeAspect="1"/>
          </p:cNvPicPr>
          <p:nvPr/>
        </p:nvPicPr>
        <p:blipFill>
          <a:blip r:embed="rId5"/>
          <a:stretch>
            <a:fillRect/>
          </a:stretch>
        </p:blipFill>
        <p:spPr>
          <a:xfrm>
            <a:off x="6562742" y="3107289"/>
            <a:ext cx="5298675" cy="810662"/>
          </a:xfrm>
          <a:prstGeom prst="rect">
            <a:avLst/>
          </a:prstGeom>
        </p:spPr>
      </p:pic>
    </p:spTree>
    <p:extLst>
      <p:ext uri="{BB962C8B-B14F-4D97-AF65-F5344CB8AC3E}">
        <p14:creationId xmlns:p14="http://schemas.microsoft.com/office/powerpoint/2010/main" val="9872977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CB5E-D86F-8747-86EF-DFAF546C905B}"/>
              </a:ext>
            </a:extLst>
          </p:cNvPr>
          <p:cNvSpPr>
            <a:spLocks noGrp="1"/>
          </p:cNvSpPr>
          <p:nvPr>
            <p:ph type="title"/>
          </p:nvPr>
        </p:nvSpPr>
        <p:spPr>
          <a:xfrm>
            <a:off x="532151" y="6160957"/>
            <a:ext cx="10515600" cy="566855"/>
          </a:xfrm>
        </p:spPr>
        <p:txBody>
          <a:bodyPr>
            <a:noAutofit/>
          </a:bodyPr>
          <a:lstStyle/>
          <a:p>
            <a:r>
              <a:rPr lang="en-US" sz="2400" dirty="0"/>
              <a:t>N = 574 bacterial infections, from 407 patients</a:t>
            </a:r>
          </a:p>
        </p:txBody>
      </p:sp>
      <p:pic>
        <p:nvPicPr>
          <p:cNvPr id="5" name="Content Placeholder 4" descr="Chart, histogram&#10;&#10;Description automatically generated">
            <a:extLst>
              <a:ext uri="{FF2B5EF4-FFF2-40B4-BE49-F238E27FC236}">
                <a16:creationId xmlns:a16="http://schemas.microsoft.com/office/drawing/2014/main" id="{5DC17FE0-C4A5-6544-ABF1-7D6EDF06C6DF}"/>
              </a:ext>
            </a:extLst>
          </p:cNvPr>
          <p:cNvPicPr>
            <a:picLocks noGrp="1" noChangeAspect="1"/>
          </p:cNvPicPr>
          <p:nvPr>
            <p:ph idx="1"/>
          </p:nvPr>
        </p:nvPicPr>
        <p:blipFill>
          <a:blip r:embed="rId3"/>
          <a:stretch>
            <a:fillRect/>
          </a:stretch>
        </p:blipFill>
        <p:spPr>
          <a:xfrm>
            <a:off x="425101" y="130188"/>
            <a:ext cx="11047751" cy="6198173"/>
          </a:xfrm>
        </p:spPr>
      </p:pic>
    </p:spTree>
    <p:extLst>
      <p:ext uri="{BB962C8B-B14F-4D97-AF65-F5344CB8AC3E}">
        <p14:creationId xmlns:p14="http://schemas.microsoft.com/office/powerpoint/2010/main" val="2699653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C56BBE1C-E493-CC4B-9E0B-5B5D0D3B9AFF}"/>
              </a:ext>
            </a:extLst>
          </p:cNvPr>
          <p:cNvPicPr>
            <a:picLocks noChangeAspect="1"/>
          </p:cNvPicPr>
          <p:nvPr/>
        </p:nvPicPr>
        <p:blipFill>
          <a:blip r:embed="rId3"/>
          <a:stretch>
            <a:fillRect/>
          </a:stretch>
        </p:blipFill>
        <p:spPr>
          <a:xfrm>
            <a:off x="151492" y="181428"/>
            <a:ext cx="11189994" cy="6295571"/>
          </a:xfrm>
          <a:prstGeom prst="rect">
            <a:avLst/>
          </a:prstGeom>
        </p:spPr>
      </p:pic>
    </p:spTree>
    <p:extLst>
      <p:ext uri="{BB962C8B-B14F-4D97-AF65-F5344CB8AC3E}">
        <p14:creationId xmlns:p14="http://schemas.microsoft.com/office/powerpoint/2010/main" val="23030466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492F2-3CEA-9541-9221-8CC46B54768C}"/>
              </a:ext>
            </a:extLst>
          </p:cNvPr>
          <p:cNvSpPr>
            <a:spLocks noGrp="1"/>
          </p:cNvSpPr>
          <p:nvPr>
            <p:ph type="title"/>
          </p:nvPr>
        </p:nvSpPr>
        <p:spPr/>
        <p:txBody>
          <a:bodyPr>
            <a:noAutofit/>
          </a:bodyPr>
          <a:lstStyle/>
          <a:p>
            <a:r>
              <a:rPr lang="en-US" sz="3200" dirty="0"/>
              <a:t>Bacterial infections by organism: non-covid, covid admission, or in covid patient but during a different admission?</a:t>
            </a:r>
          </a:p>
        </p:txBody>
      </p:sp>
      <p:pic>
        <p:nvPicPr>
          <p:cNvPr id="5" name="Picture 4" descr="Table&#10;&#10;Description automatically generated">
            <a:extLst>
              <a:ext uri="{FF2B5EF4-FFF2-40B4-BE49-F238E27FC236}">
                <a16:creationId xmlns:a16="http://schemas.microsoft.com/office/drawing/2014/main" id="{7B228A31-380A-4B48-B503-F220175805BC}"/>
              </a:ext>
            </a:extLst>
          </p:cNvPr>
          <p:cNvPicPr>
            <a:picLocks noChangeAspect="1"/>
          </p:cNvPicPr>
          <p:nvPr/>
        </p:nvPicPr>
        <p:blipFill>
          <a:blip r:embed="rId2"/>
          <a:stretch>
            <a:fillRect/>
          </a:stretch>
        </p:blipFill>
        <p:spPr>
          <a:xfrm>
            <a:off x="838200" y="1690688"/>
            <a:ext cx="10579792" cy="2457242"/>
          </a:xfrm>
          <a:prstGeom prst="rect">
            <a:avLst/>
          </a:prstGeom>
        </p:spPr>
      </p:pic>
    </p:spTree>
    <p:extLst>
      <p:ext uri="{BB962C8B-B14F-4D97-AF65-F5344CB8AC3E}">
        <p14:creationId xmlns:p14="http://schemas.microsoft.com/office/powerpoint/2010/main" val="27415685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33FCB-941F-B249-8CB5-1F7B9DC3C550}"/>
              </a:ext>
            </a:extLst>
          </p:cNvPr>
          <p:cNvSpPr>
            <a:spLocks noGrp="1"/>
          </p:cNvSpPr>
          <p:nvPr>
            <p:ph type="title"/>
          </p:nvPr>
        </p:nvSpPr>
        <p:spPr>
          <a:xfrm>
            <a:off x="838200" y="365126"/>
            <a:ext cx="10515600" cy="315912"/>
          </a:xfrm>
        </p:spPr>
        <p:txBody>
          <a:bodyPr>
            <a:normAutofit fontScale="90000"/>
          </a:bodyPr>
          <a:lstStyle/>
          <a:p>
            <a:r>
              <a:rPr lang="en-US" sz="2000" dirty="0"/>
              <a:t>Duration of bacteremia in infections that took place during covid vs non-covid admissions</a:t>
            </a:r>
          </a:p>
        </p:txBody>
      </p:sp>
      <p:pic>
        <p:nvPicPr>
          <p:cNvPr id="4" name="Picture 3" descr="Chart, histogram&#10;&#10;Description automatically generated">
            <a:extLst>
              <a:ext uri="{FF2B5EF4-FFF2-40B4-BE49-F238E27FC236}">
                <a16:creationId xmlns:a16="http://schemas.microsoft.com/office/drawing/2014/main" id="{6A8FC1ED-63AC-0E4C-8A53-3CF2E10D50AD}"/>
              </a:ext>
            </a:extLst>
          </p:cNvPr>
          <p:cNvPicPr>
            <a:picLocks noChangeAspect="1"/>
          </p:cNvPicPr>
          <p:nvPr/>
        </p:nvPicPr>
        <p:blipFill>
          <a:blip r:embed="rId3"/>
          <a:stretch>
            <a:fillRect/>
          </a:stretch>
        </p:blipFill>
        <p:spPr>
          <a:xfrm>
            <a:off x="465761" y="960045"/>
            <a:ext cx="5500075" cy="5166014"/>
          </a:xfrm>
          <a:prstGeom prst="rect">
            <a:avLst/>
          </a:prstGeom>
        </p:spPr>
      </p:pic>
      <p:pic>
        <p:nvPicPr>
          <p:cNvPr id="6" name="Picture 5" descr="Chart, histogram&#10;&#10;Description automatically generated">
            <a:extLst>
              <a:ext uri="{FF2B5EF4-FFF2-40B4-BE49-F238E27FC236}">
                <a16:creationId xmlns:a16="http://schemas.microsoft.com/office/drawing/2014/main" id="{843CEA73-24C1-FF49-82A8-E937A628A67E}"/>
              </a:ext>
            </a:extLst>
          </p:cNvPr>
          <p:cNvPicPr>
            <a:picLocks noChangeAspect="1"/>
          </p:cNvPicPr>
          <p:nvPr/>
        </p:nvPicPr>
        <p:blipFill>
          <a:blip r:embed="rId4"/>
          <a:stretch>
            <a:fillRect/>
          </a:stretch>
        </p:blipFill>
        <p:spPr>
          <a:xfrm>
            <a:off x="6226164" y="970481"/>
            <a:ext cx="5500075" cy="5155578"/>
          </a:xfrm>
          <a:prstGeom prst="rect">
            <a:avLst/>
          </a:prstGeom>
        </p:spPr>
      </p:pic>
    </p:spTree>
    <p:extLst>
      <p:ext uri="{BB962C8B-B14F-4D97-AF65-F5344CB8AC3E}">
        <p14:creationId xmlns:p14="http://schemas.microsoft.com/office/powerpoint/2010/main" val="17506729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D39E0-B122-334C-B13B-C6351E3BD25A}"/>
              </a:ext>
            </a:extLst>
          </p:cNvPr>
          <p:cNvSpPr>
            <a:spLocks noGrp="1"/>
          </p:cNvSpPr>
          <p:nvPr>
            <p:ph type="title"/>
          </p:nvPr>
        </p:nvSpPr>
        <p:spPr/>
        <p:txBody>
          <a:bodyPr/>
          <a:lstStyle/>
          <a:p>
            <a:r>
              <a:rPr lang="en-US" dirty="0"/>
              <a:t>7/19/21: slide with some extra info</a:t>
            </a:r>
          </a:p>
        </p:txBody>
      </p:sp>
      <p:sp>
        <p:nvSpPr>
          <p:cNvPr id="3" name="Content Placeholder 2">
            <a:extLst>
              <a:ext uri="{FF2B5EF4-FFF2-40B4-BE49-F238E27FC236}">
                <a16:creationId xmlns:a16="http://schemas.microsoft.com/office/drawing/2014/main" id="{509153F9-DC4C-964E-9478-220DC14D2706}"/>
              </a:ext>
            </a:extLst>
          </p:cNvPr>
          <p:cNvSpPr>
            <a:spLocks noGrp="1"/>
          </p:cNvSpPr>
          <p:nvPr>
            <p:ph idx="1"/>
          </p:nvPr>
        </p:nvSpPr>
        <p:spPr/>
        <p:txBody>
          <a:bodyPr/>
          <a:lstStyle/>
          <a:p>
            <a:pPr marL="0" indent="0">
              <a:buNone/>
            </a:pPr>
            <a:r>
              <a:rPr lang="en-US" dirty="0"/>
              <a:t>How many infections did each covid patient have that occurred during covid inpatient admissions?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2CA388C-4120-644E-919A-18E543831074}"/>
              </a:ext>
            </a:extLst>
          </p:cNvPr>
          <p:cNvPicPr>
            <a:picLocks noChangeAspect="1"/>
          </p:cNvPicPr>
          <p:nvPr/>
        </p:nvPicPr>
        <p:blipFill>
          <a:blip r:embed="rId2"/>
          <a:stretch>
            <a:fillRect/>
          </a:stretch>
        </p:blipFill>
        <p:spPr>
          <a:xfrm>
            <a:off x="838200" y="2651034"/>
            <a:ext cx="3835400" cy="2235200"/>
          </a:xfrm>
          <a:prstGeom prst="rect">
            <a:avLst/>
          </a:prstGeom>
        </p:spPr>
      </p:pic>
    </p:spTree>
    <p:extLst>
      <p:ext uri="{BB962C8B-B14F-4D97-AF65-F5344CB8AC3E}">
        <p14:creationId xmlns:p14="http://schemas.microsoft.com/office/powerpoint/2010/main" val="40590361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9700D-3DFE-CA4D-92AB-C16972733A4D}"/>
              </a:ext>
            </a:extLst>
          </p:cNvPr>
          <p:cNvSpPr>
            <a:spLocks noGrp="1"/>
          </p:cNvSpPr>
          <p:nvPr>
            <p:ph type="title"/>
          </p:nvPr>
        </p:nvSpPr>
        <p:spPr/>
        <p:txBody>
          <a:bodyPr/>
          <a:lstStyle/>
          <a:p>
            <a:r>
              <a:rPr lang="en-US" dirty="0"/>
              <a:t>More extra info:</a:t>
            </a:r>
          </a:p>
        </p:txBody>
      </p:sp>
      <p:sp>
        <p:nvSpPr>
          <p:cNvPr id="3" name="Content Placeholder 2">
            <a:extLst>
              <a:ext uri="{FF2B5EF4-FFF2-40B4-BE49-F238E27FC236}">
                <a16:creationId xmlns:a16="http://schemas.microsoft.com/office/drawing/2014/main" id="{28910717-9E09-4549-8884-CEAA69A3D1B4}"/>
              </a:ext>
            </a:extLst>
          </p:cNvPr>
          <p:cNvSpPr>
            <a:spLocks noGrp="1"/>
          </p:cNvSpPr>
          <p:nvPr>
            <p:ph idx="1"/>
          </p:nvPr>
        </p:nvSpPr>
        <p:spPr/>
        <p:txBody>
          <a:bodyPr/>
          <a:lstStyle/>
          <a:p>
            <a:r>
              <a:rPr lang="en-US" dirty="0"/>
              <a:t>Bacterial infection = any positive blood test excluding the three common contaminants that Jason mentioned at our last meeting</a:t>
            </a:r>
          </a:p>
          <a:p>
            <a:endParaRPr lang="en-US" dirty="0"/>
          </a:p>
          <a:p>
            <a:r>
              <a:rPr lang="en-US" dirty="0"/>
              <a:t>Covid admission: inpatient admission beginning within 48 </a:t>
            </a:r>
            <a:r>
              <a:rPr lang="en-US" dirty="0" err="1"/>
              <a:t>hr</a:t>
            </a:r>
            <a:r>
              <a:rPr lang="en-US" dirty="0"/>
              <a:t> before or 7 days following first positive covid </a:t>
            </a:r>
            <a:r>
              <a:rPr lang="en-US" dirty="0" err="1"/>
              <a:t>pcr</a:t>
            </a:r>
            <a:r>
              <a:rPr lang="en-US" dirty="0"/>
              <a:t> – will be expanding this definition to make sure transfers are included. </a:t>
            </a:r>
          </a:p>
        </p:txBody>
      </p:sp>
    </p:spTree>
    <p:extLst>
      <p:ext uri="{BB962C8B-B14F-4D97-AF65-F5344CB8AC3E}">
        <p14:creationId xmlns:p14="http://schemas.microsoft.com/office/powerpoint/2010/main" val="27474326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33F4329D-A8C5-E440-9A49-29D5A94B0220}"/>
              </a:ext>
            </a:extLst>
          </p:cNvPr>
          <p:cNvPicPr>
            <a:picLocks noChangeAspect="1"/>
          </p:cNvPicPr>
          <p:nvPr/>
        </p:nvPicPr>
        <p:blipFill>
          <a:blip r:embed="rId3"/>
          <a:stretch>
            <a:fillRect/>
          </a:stretch>
        </p:blipFill>
        <p:spPr>
          <a:xfrm>
            <a:off x="2847703" y="224228"/>
            <a:ext cx="9032824" cy="5137937"/>
          </a:xfrm>
          <a:prstGeom prst="rect">
            <a:avLst/>
          </a:prstGeom>
        </p:spPr>
      </p:pic>
      <p:sp>
        <p:nvSpPr>
          <p:cNvPr id="9" name="Content Placeholder 3">
            <a:extLst>
              <a:ext uri="{FF2B5EF4-FFF2-40B4-BE49-F238E27FC236}">
                <a16:creationId xmlns:a16="http://schemas.microsoft.com/office/drawing/2014/main" id="{1BE6DF2D-BA3A-4D40-B1E9-806C19A08032}"/>
              </a:ext>
            </a:extLst>
          </p:cNvPr>
          <p:cNvSpPr txBox="1">
            <a:spLocks/>
          </p:cNvSpPr>
          <p:nvPr/>
        </p:nvSpPr>
        <p:spPr>
          <a:xfrm>
            <a:off x="7496421" y="5476340"/>
            <a:ext cx="2181497" cy="94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KS: difference in distributions: </a:t>
            </a:r>
          </a:p>
        </p:txBody>
      </p:sp>
      <p:pic>
        <p:nvPicPr>
          <p:cNvPr id="11" name="Picture 10">
            <a:extLst>
              <a:ext uri="{FF2B5EF4-FFF2-40B4-BE49-F238E27FC236}">
                <a16:creationId xmlns:a16="http://schemas.microsoft.com/office/drawing/2014/main" id="{9B603961-D0AA-7D4B-9CEF-BBB0069C7741}"/>
              </a:ext>
            </a:extLst>
          </p:cNvPr>
          <p:cNvPicPr>
            <a:picLocks noChangeAspect="1"/>
          </p:cNvPicPr>
          <p:nvPr/>
        </p:nvPicPr>
        <p:blipFill>
          <a:blip r:embed="rId4"/>
          <a:stretch>
            <a:fillRect/>
          </a:stretch>
        </p:blipFill>
        <p:spPr>
          <a:xfrm>
            <a:off x="7670955" y="6044612"/>
            <a:ext cx="4203700" cy="622300"/>
          </a:xfrm>
          <a:prstGeom prst="rect">
            <a:avLst/>
          </a:prstGeom>
        </p:spPr>
      </p:pic>
      <p:pic>
        <p:nvPicPr>
          <p:cNvPr id="16" name="Content Placeholder 15" descr="Text&#10;&#10;Description automatically generated">
            <a:extLst>
              <a:ext uri="{FF2B5EF4-FFF2-40B4-BE49-F238E27FC236}">
                <a16:creationId xmlns:a16="http://schemas.microsoft.com/office/drawing/2014/main" id="{9478CD39-F98A-2D43-93D6-E319E0E0C3F5}"/>
              </a:ext>
            </a:extLst>
          </p:cNvPr>
          <p:cNvPicPr>
            <a:picLocks noGrp="1" noChangeAspect="1"/>
          </p:cNvPicPr>
          <p:nvPr>
            <p:ph idx="1"/>
          </p:nvPr>
        </p:nvPicPr>
        <p:blipFill>
          <a:blip r:embed="rId5"/>
          <a:stretch>
            <a:fillRect/>
          </a:stretch>
        </p:blipFill>
        <p:spPr>
          <a:xfrm>
            <a:off x="2514082" y="5329025"/>
            <a:ext cx="4203700" cy="1431174"/>
          </a:xfrm>
        </p:spPr>
      </p:pic>
      <p:sp>
        <p:nvSpPr>
          <p:cNvPr id="14" name="Content Placeholder 3">
            <a:extLst>
              <a:ext uri="{FF2B5EF4-FFF2-40B4-BE49-F238E27FC236}">
                <a16:creationId xmlns:a16="http://schemas.microsoft.com/office/drawing/2014/main" id="{61253494-F80A-A349-AA4C-388639154E58}"/>
              </a:ext>
            </a:extLst>
          </p:cNvPr>
          <p:cNvSpPr txBox="1">
            <a:spLocks/>
          </p:cNvSpPr>
          <p:nvPr/>
        </p:nvSpPr>
        <p:spPr>
          <a:xfrm>
            <a:off x="666206" y="5590515"/>
            <a:ext cx="2181497" cy="940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Bivariate linear regression:</a:t>
            </a:r>
          </a:p>
        </p:txBody>
      </p:sp>
      <p:sp>
        <p:nvSpPr>
          <p:cNvPr id="7" name="Content Placeholder 3">
            <a:extLst>
              <a:ext uri="{FF2B5EF4-FFF2-40B4-BE49-F238E27FC236}">
                <a16:creationId xmlns:a16="http://schemas.microsoft.com/office/drawing/2014/main" id="{05B213C9-0730-5349-ACB0-370BD67BA553}"/>
              </a:ext>
            </a:extLst>
          </p:cNvPr>
          <p:cNvSpPr txBox="1">
            <a:spLocks/>
          </p:cNvSpPr>
          <p:nvPr/>
        </p:nvSpPr>
        <p:spPr>
          <a:xfrm>
            <a:off x="332585" y="224228"/>
            <a:ext cx="2181497" cy="1906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9/13/21:</a:t>
            </a:r>
          </a:p>
          <a:p>
            <a:pPr marL="0" indent="0">
              <a:buFont typeface="Arial" panose="020B0604020202020204" pitchFamily="34" charset="0"/>
              <a:buNone/>
            </a:pPr>
            <a:r>
              <a:rPr lang="en-US" sz="2000" dirty="0"/>
              <a:t>Start here to review the slides we looked at last time</a:t>
            </a:r>
          </a:p>
        </p:txBody>
      </p:sp>
    </p:spTree>
    <p:extLst>
      <p:ext uri="{BB962C8B-B14F-4D97-AF65-F5344CB8AC3E}">
        <p14:creationId xmlns:p14="http://schemas.microsoft.com/office/powerpoint/2010/main" val="10777366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1EE9AB4F-0BF2-5942-8728-2E348B1C050A}"/>
              </a:ext>
            </a:extLst>
          </p:cNvPr>
          <p:cNvPicPr>
            <a:picLocks noGrp="1" noChangeAspect="1"/>
          </p:cNvPicPr>
          <p:nvPr>
            <p:ph idx="1"/>
          </p:nvPr>
        </p:nvPicPr>
        <p:blipFill>
          <a:blip r:embed="rId3"/>
          <a:stretch>
            <a:fillRect/>
          </a:stretch>
        </p:blipFill>
        <p:spPr>
          <a:xfrm>
            <a:off x="303595" y="492394"/>
            <a:ext cx="5696827" cy="3788864"/>
          </a:xfrm>
        </p:spPr>
      </p:pic>
      <p:pic>
        <p:nvPicPr>
          <p:cNvPr id="11" name="Picture 10" descr="Chart, histogram&#10;&#10;Description automatically generated">
            <a:extLst>
              <a:ext uri="{FF2B5EF4-FFF2-40B4-BE49-F238E27FC236}">
                <a16:creationId xmlns:a16="http://schemas.microsoft.com/office/drawing/2014/main" id="{95845B8B-A6FB-4546-98EC-1479DFCCE22C}"/>
              </a:ext>
            </a:extLst>
          </p:cNvPr>
          <p:cNvPicPr>
            <a:picLocks noChangeAspect="1"/>
          </p:cNvPicPr>
          <p:nvPr/>
        </p:nvPicPr>
        <p:blipFill>
          <a:blip r:embed="rId4"/>
          <a:stretch>
            <a:fillRect/>
          </a:stretch>
        </p:blipFill>
        <p:spPr>
          <a:xfrm>
            <a:off x="6191580" y="492393"/>
            <a:ext cx="5679921" cy="3788865"/>
          </a:xfrm>
          <a:prstGeom prst="rect">
            <a:avLst/>
          </a:prstGeom>
        </p:spPr>
      </p:pic>
      <p:sp>
        <p:nvSpPr>
          <p:cNvPr id="12" name="Content Placeholder 2">
            <a:extLst>
              <a:ext uri="{FF2B5EF4-FFF2-40B4-BE49-F238E27FC236}">
                <a16:creationId xmlns:a16="http://schemas.microsoft.com/office/drawing/2014/main" id="{170FD2E0-6BE5-334A-B375-66D2503B34AF}"/>
              </a:ext>
            </a:extLst>
          </p:cNvPr>
          <p:cNvSpPr txBox="1">
            <a:spLocks/>
          </p:cNvSpPr>
          <p:nvPr/>
        </p:nvSpPr>
        <p:spPr>
          <a:xfrm>
            <a:off x="416079" y="4760644"/>
            <a:ext cx="10515600" cy="16049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difference in length of stays is biased by the fact that a longer stay presents more opportunities for infection. Many patients without bacterial infections were not even at risk (no longer in the hospital!) at the time of stay that many of these infections occurred</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9509937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3196F-5CE7-ED46-A5FC-ED50A2595C1A}"/>
              </a:ext>
            </a:extLst>
          </p:cNvPr>
          <p:cNvSpPr>
            <a:spLocks noGrp="1"/>
          </p:cNvSpPr>
          <p:nvPr>
            <p:ph type="title"/>
          </p:nvPr>
        </p:nvSpPr>
        <p:spPr>
          <a:xfrm>
            <a:off x="365761" y="130102"/>
            <a:ext cx="11482250" cy="1325563"/>
          </a:xfrm>
        </p:spPr>
        <p:txBody>
          <a:bodyPr/>
          <a:lstStyle/>
          <a:p>
            <a:r>
              <a:rPr lang="en-US" dirty="0"/>
              <a:t>Method to account for this bias: risk-set matching</a:t>
            </a:r>
          </a:p>
        </p:txBody>
      </p:sp>
      <p:sp>
        <p:nvSpPr>
          <p:cNvPr id="3" name="Content Placeholder 2">
            <a:extLst>
              <a:ext uri="{FF2B5EF4-FFF2-40B4-BE49-F238E27FC236}">
                <a16:creationId xmlns:a16="http://schemas.microsoft.com/office/drawing/2014/main" id="{7FDEB726-2EDE-D740-94F9-EDA4E405A328}"/>
              </a:ext>
            </a:extLst>
          </p:cNvPr>
          <p:cNvSpPr>
            <a:spLocks noGrp="1"/>
          </p:cNvSpPr>
          <p:nvPr>
            <p:ph idx="1"/>
          </p:nvPr>
        </p:nvSpPr>
        <p:spPr>
          <a:xfrm>
            <a:off x="574766" y="4687046"/>
            <a:ext cx="11273245" cy="847080"/>
          </a:xfrm>
        </p:spPr>
        <p:txBody>
          <a:bodyPr>
            <a:normAutofit/>
          </a:bodyPr>
          <a:lstStyle/>
          <a:p>
            <a:pPr marL="0" indent="0">
              <a:buNone/>
            </a:pPr>
            <a:r>
              <a:rPr lang="en-US" sz="2400" dirty="0"/>
              <a:t>Compare patients who acquire infections to comparable patients who are </a:t>
            </a:r>
            <a:r>
              <a:rPr lang="en-US" sz="2400" i="1" dirty="0"/>
              <a:t>still at risk at time of infection</a:t>
            </a:r>
          </a:p>
        </p:txBody>
      </p:sp>
      <p:pic>
        <p:nvPicPr>
          <p:cNvPr id="5" name="Picture 4" descr="Graphical user interface, text, application&#10;&#10;Description automatically generated">
            <a:extLst>
              <a:ext uri="{FF2B5EF4-FFF2-40B4-BE49-F238E27FC236}">
                <a16:creationId xmlns:a16="http://schemas.microsoft.com/office/drawing/2014/main" id="{B77C748B-0EE2-D54C-A266-702C07EF011C}"/>
              </a:ext>
            </a:extLst>
          </p:cNvPr>
          <p:cNvPicPr>
            <a:picLocks noChangeAspect="1"/>
          </p:cNvPicPr>
          <p:nvPr/>
        </p:nvPicPr>
        <p:blipFill>
          <a:blip r:embed="rId3"/>
          <a:stretch>
            <a:fillRect/>
          </a:stretch>
        </p:blipFill>
        <p:spPr>
          <a:xfrm>
            <a:off x="226060" y="1608469"/>
            <a:ext cx="9910717" cy="2576261"/>
          </a:xfrm>
          <a:prstGeom prst="rect">
            <a:avLst/>
          </a:prstGeom>
        </p:spPr>
      </p:pic>
    </p:spTree>
    <p:extLst>
      <p:ext uri="{BB962C8B-B14F-4D97-AF65-F5344CB8AC3E}">
        <p14:creationId xmlns:p14="http://schemas.microsoft.com/office/powerpoint/2010/main" val="21412426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6AA5D-8086-A541-9AF3-C98812AE1935}"/>
              </a:ext>
            </a:extLst>
          </p:cNvPr>
          <p:cNvSpPr>
            <a:spLocks noGrp="1"/>
          </p:cNvSpPr>
          <p:nvPr>
            <p:ph type="title"/>
          </p:nvPr>
        </p:nvSpPr>
        <p:spPr/>
        <p:txBody>
          <a:bodyPr/>
          <a:lstStyle/>
          <a:p>
            <a:r>
              <a:rPr lang="en-US" dirty="0"/>
              <a:t>Risk-set matching</a:t>
            </a:r>
          </a:p>
        </p:txBody>
      </p:sp>
      <p:sp>
        <p:nvSpPr>
          <p:cNvPr id="3" name="Content Placeholder 2">
            <a:extLst>
              <a:ext uri="{FF2B5EF4-FFF2-40B4-BE49-F238E27FC236}">
                <a16:creationId xmlns:a16="http://schemas.microsoft.com/office/drawing/2014/main" id="{48178346-2166-8F41-8EED-8742B50F83C0}"/>
              </a:ext>
            </a:extLst>
          </p:cNvPr>
          <p:cNvSpPr>
            <a:spLocks noGrp="1"/>
          </p:cNvSpPr>
          <p:nvPr>
            <p:ph idx="1"/>
          </p:nvPr>
        </p:nvSpPr>
        <p:spPr/>
        <p:txBody>
          <a:bodyPr/>
          <a:lstStyle/>
          <a:p>
            <a:r>
              <a:rPr lang="en-US" dirty="0"/>
              <a:t>Variation of propensity score matching</a:t>
            </a:r>
          </a:p>
          <a:p>
            <a:r>
              <a:rPr lang="en-US" dirty="0"/>
              <a:t>Propensity score matching – causal inference method used to estimate the effect of a treatment/exposure (bacterial infection) by matching treated/exposed individuals with controls using modelled propensity for the exposure.</a:t>
            </a:r>
          </a:p>
          <a:p>
            <a:r>
              <a:rPr lang="en-US" dirty="0"/>
              <a:t>Traditional propensity score matching: uses logistic regression to estimate propensity vs risk-set matching: uses survival analysis (cox proportional hazards regression) to estimate propensity – propensity is the hazard of infection at time of infection</a:t>
            </a:r>
          </a:p>
          <a:p>
            <a:endParaRPr lang="en-US" dirty="0"/>
          </a:p>
        </p:txBody>
      </p:sp>
    </p:spTree>
    <p:extLst>
      <p:ext uri="{BB962C8B-B14F-4D97-AF65-F5344CB8AC3E}">
        <p14:creationId xmlns:p14="http://schemas.microsoft.com/office/powerpoint/2010/main" val="28786555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E2B1-FC0E-CA40-97B1-8913E508887D}"/>
              </a:ext>
            </a:extLst>
          </p:cNvPr>
          <p:cNvSpPr>
            <a:spLocks noGrp="1"/>
          </p:cNvSpPr>
          <p:nvPr>
            <p:ph type="title"/>
          </p:nvPr>
        </p:nvSpPr>
        <p:spPr>
          <a:xfrm>
            <a:off x="838200" y="256314"/>
            <a:ext cx="10515600" cy="1325563"/>
          </a:xfrm>
        </p:spPr>
        <p:txBody>
          <a:bodyPr/>
          <a:lstStyle/>
          <a:p>
            <a:r>
              <a:rPr lang="en-US" dirty="0"/>
              <a:t>Preliminary results from risk-set matching:</a:t>
            </a:r>
          </a:p>
        </p:txBody>
      </p:sp>
      <p:sp>
        <p:nvSpPr>
          <p:cNvPr id="3" name="Content Placeholder 2">
            <a:extLst>
              <a:ext uri="{FF2B5EF4-FFF2-40B4-BE49-F238E27FC236}">
                <a16:creationId xmlns:a16="http://schemas.microsoft.com/office/drawing/2014/main" id="{F9CA2EDC-E374-AA47-BAFD-A2973E8736AB}"/>
              </a:ext>
            </a:extLst>
          </p:cNvPr>
          <p:cNvSpPr>
            <a:spLocks noGrp="1"/>
          </p:cNvSpPr>
          <p:nvPr>
            <p:ph idx="1"/>
          </p:nvPr>
        </p:nvSpPr>
        <p:spPr>
          <a:xfrm>
            <a:off x="838200" y="1253331"/>
            <a:ext cx="10515600" cy="4351338"/>
          </a:xfrm>
        </p:spPr>
        <p:txBody>
          <a:bodyPr/>
          <a:lstStyle/>
          <a:p>
            <a:pPr marL="0" indent="0">
              <a:buNone/>
            </a:pPr>
            <a:r>
              <a:rPr lang="en-US" sz="2400" dirty="0"/>
              <a:t>Minimal preliminary matching so far – propensity score based just on sex and age at admission </a:t>
            </a:r>
          </a:p>
          <a:p>
            <a:pPr marL="0" indent="0">
              <a:buNone/>
            </a:pPr>
            <a:endParaRPr lang="en-US" dirty="0"/>
          </a:p>
        </p:txBody>
      </p:sp>
      <p:pic>
        <p:nvPicPr>
          <p:cNvPr id="5" name="Picture 4" descr="Chart, line chart&#10;&#10;Description automatically generated">
            <a:extLst>
              <a:ext uri="{FF2B5EF4-FFF2-40B4-BE49-F238E27FC236}">
                <a16:creationId xmlns:a16="http://schemas.microsoft.com/office/drawing/2014/main" id="{FE01489B-9635-5E42-9F10-DE5789C8DB69}"/>
              </a:ext>
            </a:extLst>
          </p:cNvPr>
          <p:cNvPicPr>
            <a:picLocks noChangeAspect="1"/>
          </p:cNvPicPr>
          <p:nvPr/>
        </p:nvPicPr>
        <p:blipFill>
          <a:blip r:embed="rId3"/>
          <a:stretch>
            <a:fillRect/>
          </a:stretch>
        </p:blipFill>
        <p:spPr>
          <a:xfrm>
            <a:off x="600784" y="1996952"/>
            <a:ext cx="7419809" cy="4861048"/>
          </a:xfrm>
          <a:prstGeom prst="rect">
            <a:avLst/>
          </a:prstGeom>
        </p:spPr>
      </p:pic>
      <p:pic>
        <p:nvPicPr>
          <p:cNvPr id="7" name="Picture 6" descr="Text, letter&#10;&#10;Description automatically generated">
            <a:extLst>
              <a:ext uri="{FF2B5EF4-FFF2-40B4-BE49-F238E27FC236}">
                <a16:creationId xmlns:a16="http://schemas.microsoft.com/office/drawing/2014/main" id="{0ED187FA-DEA9-AE49-9ADC-325038804012}"/>
              </a:ext>
            </a:extLst>
          </p:cNvPr>
          <p:cNvPicPr>
            <a:picLocks noChangeAspect="1"/>
          </p:cNvPicPr>
          <p:nvPr/>
        </p:nvPicPr>
        <p:blipFill>
          <a:blip r:embed="rId4"/>
          <a:stretch>
            <a:fillRect/>
          </a:stretch>
        </p:blipFill>
        <p:spPr>
          <a:xfrm>
            <a:off x="6096000" y="1996952"/>
            <a:ext cx="6352767" cy="1792216"/>
          </a:xfrm>
          <a:prstGeom prst="rect">
            <a:avLst/>
          </a:prstGeom>
        </p:spPr>
      </p:pic>
    </p:spTree>
    <p:extLst>
      <p:ext uri="{BB962C8B-B14F-4D97-AF65-F5344CB8AC3E}">
        <p14:creationId xmlns:p14="http://schemas.microsoft.com/office/powerpoint/2010/main" val="35986263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DF11-FF5F-5F47-A0D8-477EEAA925FE}"/>
              </a:ext>
            </a:extLst>
          </p:cNvPr>
          <p:cNvSpPr>
            <a:spLocks noGrp="1"/>
          </p:cNvSpPr>
          <p:nvPr>
            <p:ph type="title"/>
          </p:nvPr>
        </p:nvSpPr>
        <p:spPr/>
        <p:txBody>
          <a:bodyPr>
            <a:normAutofit/>
          </a:bodyPr>
          <a:lstStyle/>
          <a:p>
            <a:r>
              <a:rPr lang="en-US" sz="3600" dirty="0"/>
              <a:t>What variables to include in matching model?</a:t>
            </a:r>
          </a:p>
        </p:txBody>
      </p:sp>
      <p:sp>
        <p:nvSpPr>
          <p:cNvPr id="3" name="Content Placeholder 2">
            <a:extLst>
              <a:ext uri="{FF2B5EF4-FFF2-40B4-BE49-F238E27FC236}">
                <a16:creationId xmlns:a16="http://schemas.microsoft.com/office/drawing/2014/main" id="{7D660A56-3BAC-DA49-A553-34A3E1D79E58}"/>
              </a:ext>
            </a:extLst>
          </p:cNvPr>
          <p:cNvSpPr>
            <a:spLocks noGrp="1"/>
          </p:cNvSpPr>
          <p:nvPr>
            <p:ph idx="1"/>
          </p:nvPr>
        </p:nvSpPr>
        <p:spPr>
          <a:xfrm>
            <a:off x="838200" y="1432607"/>
            <a:ext cx="10515600" cy="4874985"/>
          </a:xfrm>
        </p:spPr>
        <p:txBody>
          <a:bodyPr/>
          <a:lstStyle/>
          <a:p>
            <a:r>
              <a:rPr lang="en-US" dirty="0"/>
              <a:t>Basic demographics: age, sex, race, ethnicity, insurance type</a:t>
            </a:r>
          </a:p>
          <a:p>
            <a:r>
              <a:rPr lang="en-US" dirty="0"/>
              <a:t>What clinical variables should be included?:</a:t>
            </a:r>
          </a:p>
          <a:p>
            <a:pPr lvl="1"/>
            <a:r>
              <a:rPr lang="en-US" dirty="0"/>
              <a:t>ICU stays</a:t>
            </a:r>
          </a:p>
          <a:p>
            <a:pPr lvl="1"/>
            <a:r>
              <a:rPr lang="en-US" dirty="0"/>
              <a:t>Chronic disease</a:t>
            </a:r>
          </a:p>
          <a:p>
            <a:pPr lvl="1"/>
            <a:r>
              <a:rPr lang="en-US" dirty="0"/>
              <a:t>Catheters</a:t>
            </a:r>
          </a:p>
          <a:p>
            <a:pPr lvl="1"/>
            <a:r>
              <a:rPr lang="en-US" dirty="0"/>
              <a:t>Central line</a:t>
            </a:r>
          </a:p>
          <a:p>
            <a:pPr lvl="1"/>
            <a:r>
              <a:rPr lang="en-US" dirty="0" err="1"/>
              <a:t>Etc</a:t>
            </a:r>
            <a:r>
              <a:rPr lang="en-US" dirty="0"/>
              <a:t>?</a:t>
            </a:r>
          </a:p>
          <a:p>
            <a:r>
              <a:rPr lang="en-US" dirty="0"/>
              <a:t>Baseline or time-varying variables</a:t>
            </a:r>
          </a:p>
          <a:p>
            <a:pPr marL="0" indent="0">
              <a:buNone/>
            </a:pPr>
            <a:endParaRPr lang="en-US" dirty="0"/>
          </a:p>
          <a:p>
            <a:pPr lvl="1"/>
            <a:endParaRPr lang="en-US" dirty="0"/>
          </a:p>
          <a:p>
            <a:endParaRPr lang="en-US" dirty="0"/>
          </a:p>
          <a:p>
            <a:endParaRPr lang="en-US" dirty="0"/>
          </a:p>
        </p:txBody>
      </p:sp>
      <p:sp>
        <p:nvSpPr>
          <p:cNvPr id="4" name="Title 1">
            <a:extLst>
              <a:ext uri="{FF2B5EF4-FFF2-40B4-BE49-F238E27FC236}">
                <a16:creationId xmlns:a16="http://schemas.microsoft.com/office/drawing/2014/main" id="{01065F0A-7F89-C548-A178-11FDD076E2C4}"/>
              </a:ext>
            </a:extLst>
          </p:cNvPr>
          <p:cNvSpPr txBox="1">
            <a:spLocks/>
          </p:cNvSpPr>
          <p:nvPr/>
        </p:nvSpPr>
        <p:spPr>
          <a:xfrm>
            <a:off x="838200" y="4982029"/>
            <a:ext cx="10515600" cy="1325563"/>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What defines a separate observation in the </a:t>
            </a:r>
            <a:r>
              <a:rPr lang="en-US" dirty="0" err="1"/>
              <a:t>adt</a:t>
            </a:r>
            <a:r>
              <a:rPr lang="en-US" dirty="0"/>
              <a:t> datasets? If a patient is transferred to ICU, is that a separate </a:t>
            </a:r>
            <a:r>
              <a:rPr lang="en-US" dirty="0" err="1"/>
              <a:t>obs</a:t>
            </a:r>
            <a:r>
              <a:rPr lang="en-US" dirty="0"/>
              <a:t>?</a:t>
            </a:r>
          </a:p>
          <a:p>
            <a:endParaRPr lang="en-US" dirty="0"/>
          </a:p>
          <a:p>
            <a:r>
              <a:rPr lang="en-US" dirty="0"/>
              <a:t>Has anyone used </a:t>
            </a:r>
            <a:r>
              <a:rPr lang="en-US" dirty="0" err="1"/>
              <a:t>rsmatch</a:t>
            </a:r>
            <a:r>
              <a:rPr lang="en-US" dirty="0"/>
              <a:t> package in R or done risk set matching?</a:t>
            </a:r>
          </a:p>
        </p:txBody>
      </p:sp>
    </p:spTree>
    <p:extLst>
      <p:ext uri="{BB962C8B-B14F-4D97-AF65-F5344CB8AC3E}">
        <p14:creationId xmlns:p14="http://schemas.microsoft.com/office/powerpoint/2010/main" val="1065856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28FB9CC-6540-8448-A84B-5DCC13CC2498}"/>
              </a:ext>
            </a:extLst>
          </p:cNvPr>
          <p:cNvSpPr txBox="1">
            <a:spLocks/>
          </p:cNvSpPr>
          <p:nvPr/>
        </p:nvSpPr>
        <p:spPr>
          <a:xfrm>
            <a:off x="694893" y="1156892"/>
            <a:ext cx="10515600" cy="1010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Overall mortality disaggregated by ever had a bacterial infection vs never had a bacterial infection, based on all specimens:</a:t>
            </a:r>
          </a:p>
        </p:txBody>
      </p:sp>
      <p:pic>
        <p:nvPicPr>
          <p:cNvPr id="5" name="Picture 4" descr="Table&#10;&#10;Description automatically generated">
            <a:extLst>
              <a:ext uri="{FF2B5EF4-FFF2-40B4-BE49-F238E27FC236}">
                <a16:creationId xmlns:a16="http://schemas.microsoft.com/office/drawing/2014/main" id="{9B68D08A-6F58-1A47-8F3C-F66DA7219BF5}"/>
              </a:ext>
            </a:extLst>
          </p:cNvPr>
          <p:cNvPicPr>
            <a:picLocks noChangeAspect="1"/>
          </p:cNvPicPr>
          <p:nvPr/>
        </p:nvPicPr>
        <p:blipFill>
          <a:blip r:embed="rId2"/>
          <a:stretch>
            <a:fillRect/>
          </a:stretch>
        </p:blipFill>
        <p:spPr>
          <a:xfrm>
            <a:off x="694893" y="2353468"/>
            <a:ext cx="10228991" cy="2151063"/>
          </a:xfrm>
          <a:prstGeom prst="rect">
            <a:avLst/>
          </a:prstGeom>
        </p:spPr>
      </p:pic>
    </p:spTree>
    <p:extLst>
      <p:ext uri="{BB962C8B-B14F-4D97-AF65-F5344CB8AC3E}">
        <p14:creationId xmlns:p14="http://schemas.microsoft.com/office/powerpoint/2010/main" val="33863255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FDD46-BA3D-EC45-9E63-24ECA673D9FE}"/>
              </a:ext>
            </a:extLst>
          </p:cNvPr>
          <p:cNvSpPr>
            <a:spLocks noGrp="1"/>
          </p:cNvSpPr>
          <p:nvPr>
            <p:ph type="title"/>
          </p:nvPr>
        </p:nvSpPr>
        <p:spPr/>
        <p:txBody>
          <a:bodyPr/>
          <a:lstStyle/>
          <a:p>
            <a:r>
              <a:rPr lang="en-US" dirty="0"/>
              <a:t>Still to do:</a:t>
            </a:r>
          </a:p>
        </p:txBody>
      </p:sp>
      <p:sp>
        <p:nvSpPr>
          <p:cNvPr id="3" name="Content Placeholder 2">
            <a:extLst>
              <a:ext uri="{FF2B5EF4-FFF2-40B4-BE49-F238E27FC236}">
                <a16:creationId xmlns:a16="http://schemas.microsoft.com/office/drawing/2014/main" id="{961382BC-7019-9544-86FD-8575E9CE620E}"/>
              </a:ext>
            </a:extLst>
          </p:cNvPr>
          <p:cNvSpPr>
            <a:spLocks noGrp="1"/>
          </p:cNvSpPr>
          <p:nvPr>
            <p:ph idx="1"/>
          </p:nvPr>
        </p:nvSpPr>
        <p:spPr/>
        <p:txBody>
          <a:bodyPr/>
          <a:lstStyle/>
          <a:p>
            <a:r>
              <a:rPr lang="en-US" dirty="0"/>
              <a:t>Set up dataset with all covariates we’d like to include, including time-varying</a:t>
            </a:r>
          </a:p>
          <a:p>
            <a:r>
              <a:rPr lang="en-US" dirty="0"/>
              <a:t>Adjust definition of “covid admission” to make sure transfers are included as part of the stay</a:t>
            </a:r>
          </a:p>
          <a:p>
            <a:endParaRPr lang="en-US" dirty="0"/>
          </a:p>
        </p:txBody>
      </p:sp>
    </p:spTree>
    <p:extLst>
      <p:ext uri="{BB962C8B-B14F-4D97-AF65-F5344CB8AC3E}">
        <p14:creationId xmlns:p14="http://schemas.microsoft.com/office/powerpoint/2010/main" val="3380670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EB26A-E845-884F-AD24-96F4270B7762}"/>
              </a:ext>
            </a:extLst>
          </p:cNvPr>
          <p:cNvSpPr>
            <a:spLocks noGrp="1"/>
          </p:cNvSpPr>
          <p:nvPr>
            <p:ph type="title"/>
          </p:nvPr>
        </p:nvSpPr>
        <p:spPr/>
        <p:txBody>
          <a:bodyPr/>
          <a:lstStyle/>
          <a:p>
            <a:r>
              <a:rPr lang="en-US" dirty="0"/>
              <a:t>Preliminary risk-set matching analysis:</a:t>
            </a:r>
          </a:p>
        </p:txBody>
      </p:sp>
      <p:sp>
        <p:nvSpPr>
          <p:cNvPr id="3" name="Content Placeholder 2">
            <a:extLst>
              <a:ext uri="{FF2B5EF4-FFF2-40B4-BE49-F238E27FC236}">
                <a16:creationId xmlns:a16="http://schemas.microsoft.com/office/drawing/2014/main" id="{57AEEDCB-E55C-BC42-B6B0-F7D7BA09E05E}"/>
              </a:ext>
            </a:extLst>
          </p:cNvPr>
          <p:cNvSpPr>
            <a:spLocks noGrp="1"/>
          </p:cNvSpPr>
          <p:nvPr>
            <p:ph idx="1"/>
          </p:nvPr>
        </p:nvSpPr>
        <p:spPr>
          <a:xfrm>
            <a:off x="838200" y="1552755"/>
            <a:ext cx="10515600" cy="4624208"/>
          </a:xfrm>
        </p:spPr>
        <p:txBody>
          <a:bodyPr>
            <a:normAutofit fontScale="92500" lnSpcReduction="10000"/>
          </a:bodyPr>
          <a:lstStyle/>
          <a:p>
            <a:r>
              <a:rPr lang="en-US" dirty="0"/>
              <a:t>208 individuals who had bacterial infections (blood) during covid related inpatient stays were each matched with a control</a:t>
            </a:r>
          </a:p>
          <a:p>
            <a:r>
              <a:rPr lang="en-US" dirty="0"/>
              <a:t>Preliminary list of variables that were included in the propensity score: age at admission, sex, combined race and ethnicity, insurance type, date of admission</a:t>
            </a:r>
          </a:p>
          <a:p>
            <a:r>
              <a:rPr lang="en-US" dirty="0"/>
              <a:t>Matching procedure that I used allowed for the possibility that not-yet-infected people who later got infections could be selected as controls for earlier infections. </a:t>
            </a:r>
          </a:p>
          <a:p>
            <a:pPr lvl="1"/>
            <a:r>
              <a:rPr lang="en-US" dirty="0"/>
              <a:t>4927 people in dataset: individuals who had covid inpatient stays and did not have missing data </a:t>
            </a:r>
          </a:p>
          <a:p>
            <a:pPr lvl="1"/>
            <a:r>
              <a:rPr lang="en-US" dirty="0"/>
              <a:t>208 (~4.2%) of these individuals had bloodstream bacterial infections </a:t>
            </a:r>
          </a:p>
          <a:p>
            <a:pPr lvl="1"/>
            <a:r>
              <a:rPr lang="en-US" dirty="0"/>
              <a:t> 22/208 (~10.6%) of controls were individuals who subsequently had infections themselves and were therefore included in both exposed and control groups. </a:t>
            </a:r>
          </a:p>
        </p:txBody>
      </p:sp>
    </p:spTree>
    <p:extLst>
      <p:ext uri="{BB962C8B-B14F-4D97-AF65-F5344CB8AC3E}">
        <p14:creationId xmlns:p14="http://schemas.microsoft.com/office/powerpoint/2010/main" val="2254131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E6C7F-F46D-E54C-8006-8E90FB83FE77}"/>
              </a:ext>
            </a:extLst>
          </p:cNvPr>
          <p:cNvSpPr>
            <a:spLocks noGrp="1"/>
          </p:cNvSpPr>
          <p:nvPr>
            <p:ph type="title"/>
          </p:nvPr>
        </p:nvSpPr>
        <p:spPr/>
        <p:txBody>
          <a:bodyPr/>
          <a:lstStyle/>
          <a:p>
            <a:r>
              <a:rPr lang="en-US" dirty="0"/>
              <a:t>Output of </a:t>
            </a:r>
            <a:r>
              <a:rPr lang="en-US" dirty="0" err="1"/>
              <a:t>coxph</a:t>
            </a:r>
            <a:r>
              <a:rPr lang="en-US" dirty="0"/>
              <a:t> model of bacterial infection onset</a:t>
            </a:r>
          </a:p>
        </p:txBody>
      </p:sp>
      <p:sp>
        <p:nvSpPr>
          <p:cNvPr id="3" name="Content Placeholder 2">
            <a:extLst>
              <a:ext uri="{FF2B5EF4-FFF2-40B4-BE49-F238E27FC236}">
                <a16:creationId xmlns:a16="http://schemas.microsoft.com/office/drawing/2014/main" id="{782FEE0A-E5DE-594B-BC60-D2E5385864F2}"/>
              </a:ext>
            </a:extLst>
          </p:cNvPr>
          <p:cNvSpPr>
            <a:spLocks noGrp="1"/>
          </p:cNvSpPr>
          <p:nvPr>
            <p:ph idx="1"/>
          </p:nvPr>
        </p:nvSpPr>
        <p:spPr>
          <a:xfrm>
            <a:off x="838200" y="1825625"/>
            <a:ext cx="10343606" cy="4351338"/>
          </a:xfrm>
        </p:spPr>
        <p:txBody>
          <a:bodyPr/>
          <a:lstStyle/>
          <a:p>
            <a:pPr marL="0" indent="0">
              <a:buNone/>
            </a:pPr>
            <a:r>
              <a:rPr lang="en-US" dirty="0"/>
              <a:t>This is not the main result of interest of the risk set matching analysis, but an intermediate result (assessing the propensity of acquiring a bacterial infection) that we might like to see the results of.</a:t>
            </a:r>
          </a:p>
        </p:txBody>
      </p:sp>
      <p:pic>
        <p:nvPicPr>
          <p:cNvPr id="5" name="Picture 4" descr="Table&#10;&#10;Description automatically generated">
            <a:extLst>
              <a:ext uri="{FF2B5EF4-FFF2-40B4-BE49-F238E27FC236}">
                <a16:creationId xmlns:a16="http://schemas.microsoft.com/office/drawing/2014/main" id="{F83F222C-1CCC-BC4B-AF5F-89B312695F06}"/>
              </a:ext>
            </a:extLst>
          </p:cNvPr>
          <p:cNvPicPr>
            <a:picLocks noChangeAspect="1"/>
          </p:cNvPicPr>
          <p:nvPr/>
        </p:nvPicPr>
        <p:blipFill>
          <a:blip r:embed="rId3"/>
          <a:stretch>
            <a:fillRect/>
          </a:stretch>
        </p:blipFill>
        <p:spPr>
          <a:xfrm>
            <a:off x="0" y="3056705"/>
            <a:ext cx="4137780" cy="3642769"/>
          </a:xfrm>
          <a:prstGeom prst="rect">
            <a:avLst/>
          </a:prstGeom>
        </p:spPr>
      </p:pic>
      <p:pic>
        <p:nvPicPr>
          <p:cNvPr id="9" name="Picture 8" descr="Table&#10;&#10;Description automatically generated">
            <a:extLst>
              <a:ext uri="{FF2B5EF4-FFF2-40B4-BE49-F238E27FC236}">
                <a16:creationId xmlns:a16="http://schemas.microsoft.com/office/drawing/2014/main" id="{1A396114-057D-1448-A8AA-FBCC65EFD70B}"/>
              </a:ext>
            </a:extLst>
          </p:cNvPr>
          <p:cNvPicPr>
            <a:picLocks noChangeAspect="1"/>
          </p:cNvPicPr>
          <p:nvPr/>
        </p:nvPicPr>
        <p:blipFill>
          <a:blip r:embed="rId4"/>
          <a:stretch>
            <a:fillRect/>
          </a:stretch>
        </p:blipFill>
        <p:spPr>
          <a:xfrm>
            <a:off x="3881412" y="2921768"/>
            <a:ext cx="3851799" cy="3752696"/>
          </a:xfrm>
          <a:prstGeom prst="rect">
            <a:avLst/>
          </a:prstGeom>
        </p:spPr>
      </p:pic>
      <p:pic>
        <p:nvPicPr>
          <p:cNvPr id="11" name="Picture 10" descr="Table&#10;&#10;Description automatically generated">
            <a:extLst>
              <a:ext uri="{FF2B5EF4-FFF2-40B4-BE49-F238E27FC236}">
                <a16:creationId xmlns:a16="http://schemas.microsoft.com/office/drawing/2014/main" id="{997F75AC-866D-524C-BAA1-45422D3357ED}"/>
              </a:ext>
            </a:extLst>
          </p:cNvPr>
          <p:cNvPicPr>
            <a:picLocks noChangeAspect="1"/>
          </p:cNvPicPr>
          <p:nvPr/>
        </p:nvPicPr>
        <p:blipFill>
          <a:blip r:embed="rId5"/>
          <a:stretch>
            <a:fillRect/>
          </a:stretch>
        </p:blipFill>
        <p:spPr>
          <a:xfrm>
            <a:off x="7548849" y="3141524"/>
            <a:ext cx="4471157" cy="3284189"/>
          </a:xfrm>
          <a:prstGeom prst="rect">
            <a:avLst/>
          </a:prstGeom>
        </p:spPr>
      </p:pic>
    </p:spTree>
    <p:extLst>
      <p:ext uri="{BB962C8B-B14F-4D97-AF65-F5344CB8AC3E}">
        <p14:creationId xmlns:p14="http://schemas.microsoft.com/office/powerpoint/2010/main" val="807877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A6B2-655A-5A4B-8A99-2D3E86BA1F76}"/>
              </a:ext>
            </a:extLst>
          </p:cNvPr>
          <p:cNvSpPr>
            <a:spLocks noGrp="1"/>
          </p:cNvSpPr>
          <p:nvPr>
            <p:ph type="title"/>
          </p:nvPr>
        </p:nvSpPr>
        <p:spPr/>
        <p:txBody>
          <a:bodyPr/>
          <a:lstStyle/>
          <a:p>
            <a:r>
              <a:rPr lang="en-US" dirty="0"/>
              <a:t>Comparison of covariate balance before and after matching procedure</a:t>
            </a:r>
          </a:p>
        </p:txBody>
      </p:sp>
      <p:sp>
        <p:nvSpPr>
          <p:cNvPr id="3" name="Content Placeholder 2">
            <a:extLst>
              <a:ext uri="{FF2B5EF4-FFF2-40B4-BE49-F238E27FC236}">
                <a16:creationId xmlns:a16="http://schemas.microsoft.com/office/drawing/2014/main" id="{4A739B7D-615A-1E42-A1AE-92517DA3ACA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764406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EDCD3-DD5F-B445-A130-DEB60E316CF1}"/>
              </a:ext>
            </a:extLst>
          </p:cNvPr>
          <p:cNvSpPr>
            <a:spLocks noGrp="1"/>
          </p:cNvSpPr>
          <p:nvPr>
            <p:ph type="title"/>
          </p:nvPr>
        </p:nvSpPr>
        <p:spPr/>
        <p:txBody>
          <a:bodyPr/>
          <a:lstStyle/>
          <a:p>
            <a:r>
              <a:rPr lang="en-US" dirty="0"/>
              <a:t>Graph of time in hospital before and after matching procedure</a:t>
            </a:r>
          </a:p>
        </p:txBody>
      </p:sp>
      <p:pic>
        <p:nvPicPr>
          <p:cNvPr id="8" name="Content Placeholder 4" descr="Chart, line chart&#10;&#10;Description automatically generated">
            <a:extLst>
              <a:ext uri="{FF2B5EF4-FFF2-40B4-BE49-F238E27FC236}">
                <a16:creationId xmlns:a16="http://schemas.microsoft.com/office/drawing/2014/main" id="{1A88FD53-0E97-EA4C-A80D-E7E4E9D4EF0F}"/>
              </a:ext>
            </a:extLst>
          </p:cNvPr>
          <p:cNvPicPr>
            <a:picLocks noGrp="1" noChangeAspect="1"/>
          </p:cNvPicPr>
          <p:nvPr>
            <p:ph idx="1"/>
          </p:nvPr>
        </p:nvPicPr>
        <p:blipFill>
          <a:blip r:embed="rId2"/>
          <a:stretch>
            <a:fillRect/>
          </a:stretch>
        </p:blipFill>
        <p:spPr>
          <a:xfrm>
            <a:off x="399173" y="1824804"/>
            <a:ext cx="6592202" cy="4384363"/>
          </a:xfrm>
        </p:spPr>
      </p:pic>
      <p:pic>
        <p:nvPicPr>
          <p:cNvPr id="10" name="Picture 9" descr="Chart, line chart&#10;&#10;Description automatically generated">
            <a:extLst>
              <a:ext uri="{FF2B5EF4-FFF2-40B4-BE49-F238E27FC236}">
                <a16:creationId xmlns:a16="http://schemas.microsoft.com/office/drawing/2014/main" id="{3D5A61DF-9D74-4C4C-A643-4F5712476FC9}"/>
              </a:ext>
            </a:extLst>
          </p:cNvPr>
          <p:cNvPicPr>
            <a:picLocks noChangeAspect="1"/>
          </p:cNvPicPr>
          <p:nvPr/>
        </p:nvPicPr>
        <p:blipFill>
          <a:blip r:embed="rId3"/>
          <a:stretch>
            <a:fillRect/>
          </a:stretch>
        </p:blipFill>
        <p:spPr>
          <a:xfrm>
            <a:off x="6558001" y="1691201"/>
            <a:ext cx="5396691" cy="4517967"/>
          </a:xfrm>
          <a:prstGeom prst="rect">
            <a:avLst/>
          </a:prstGeom>
        </p:spPr>
      </p:pic>
    </p:spTree>
    <p:extLst>
      <p:ext uri="{BB962C8B-B14F-4D97-AF65-F5344CB8AC3E}">
        <p14:creationId xmlns:p14="http://schemas.microsoft.com/office/powerpoint/2010/main" val="15056166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6D2DC-BC25-9644-9133-F3158C10B93E}"/>
              </a:ext>
            </a:extLst>
          </p:cNvPr>
          <p:cNvSpPr>
            <a:spLocks noGrp="1"/>
          </p:cNvSpPr>
          <p:nvPr>
            <p:ph type="title"/>
          </p:nvPr>
        </p:nvSpPr>
        <p:spPr>
          <a:xfrm>
            <a:off x="8477793" y="142579"/>
            <a:ext cx="3594463" cy="1325563"/>
          </a:xfrm>
        </p:spPr>
        <p:txBody>
          <a:bodyPr/>
          <a:lstStyle/>
          <a:p>
            <a:r>
              <a:rPr lang="en-US" dirty="0"/>
              <a:t>T-test results</a:t>
            </a:r>
          </a:p>
        </p:txBody>
      </p:sp>
      <p:sp>
        <p:nvSpPr>
          <p:cNvPr id="3" name="Content Placeholder 2">
            <a:extLst>
              <a:ext uri="{FF2B5EF4-FFF2-40B4-BE49-F238E27FC236}">
                <a16:creationId xmlns:a16="http://schemas.microsoft.com/office/drawing/2014/main" id="{CC5DE023-6FAE-6C4C-A311-CCE3E0440A83}"/>
              </a:ext>
            </a:extLst>
          </p:cNvPr>
          <p:cNvSpPr>
            <a:spLocks noGrp="1"/>
          </p:cNvSpPr>
          <p:nvPr>
            <p:ph idx="1"/>
          </p:nvPr>
        </p:nvSpPr>
        <p:spPr>
          <a:xfrm>
            <a:off x="838199" y="505737"/>
            <a:ext cx="10515600" cy="4766174"/>
          </a:xfrm>
        </p:spPr>
        <p:txBody>
          <a:bodyPr/>
          <a:lstStyle/>
          <a:p>
            <a:pPr marL="0" indent="0">
              <a:buNone/>
            </a:pPr>
            <a:r>
              <a:rPr lang="en-US" dirty="0"/>
              <a:t>Unmatched samples: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Matched samples:					Matched paired t-test:</a:t>
            </a:r>
          </a:p>
          <a:p>
            <a:pPr marL="0" indent="0">
              <a:buNone/>
            </a:pPr>
            <a:endParaRPr lang="en-US" dirty="0"/>
          </a:p>
        </p:txBody>
      </p:sp>
      <p:pic>
        <p:nvPicPr>
          <p:cNvPr id="4" name="Content Placeholder 4" descr="Text, letter&#10;&#10;Description automatically generated">
            <a:extLst>
              <a:ext uri="{FF2B5EF4-FFF2-40B4-BE49-F238E27FC236}">
                <a16:creationId xmlns:a16="http://schemas.microsoft.com/office/drawing/2014/main" id="{18186776-AA5C-9A4E-8154-75269881DFB6}"/>
              </a:ext>
            </a:extLst>
          </p:cNvPr>
          <p:cNvPicPr>
            <a:picLocks noChangeAspect="1"/>
          </p:cNvPicPr>
          <p:nvPr/>
        </p:nvPicPr>
        <p:blipFill>
          <a:blip r:embed="rId3"/>
          <a:stretch>
            <a:fillRect/>
          </a:stretch>
        </p:blipFill>
        <p:spPr>
          <a:xfrm>
            <a:off x="838199" y="970676"/>
            <a:ext cx="7757160" cy="2143296"/>
          </a:xfrm>
          <a:prstGeom prst="rect">
            <a:avLst/>
          </a:prstGeom>
        </p:spPr>
      </p:pic>
      <p:pic>
        <p:nvPicPr>
          <p:cNvPr id="8" name="Picture 7" descr="Text, letter&#10;&#10;Description automatically generated">
            <a:extLst>
              <a:ext uri="{FF2B5EF4-FFF2-40B4-BE49-F238E27FC236}">
                <a16:creationId xmlns:a16="http://schemas.microsoft.com/office/drawing/2014/main" id="{FFDA031D-3FC0-6F4F-8ED2-18090D11B05E}"/>
              </a:ext>
            </a:extLst>
          </p:cNvPr>
          <p:cNvPicPr>
            <a:picLocks noChangeAspect="1"/>
          </p:cNvPicPr>
          <p:nvPr/>
        </p:nvPicPr>
        <p:blipFill rotWithShape="1">
          <a:blip r:embed="rId4"/>
          <a:srcRect l="-28159" t="-5495" r="50390" b="5495"/>
          <a:stretch/>
        </p:blipFill>
        <p:spPr>
          <a:xfrm>
            <a:off x="5755638" y="3484135"/>
            <a:ext cx="4798241" cy="2063324"/>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13E046DD-0909-DF45-BF22-34775F4B4F56}"/>
              </a:ext>
            </a:extLst>
          </p:cNvPr>
          <p:cNvPicPr>
            <a:picLocks noChangeAspect="1"/>
          </p:cNvPicPr>
          <p:nvPr/>
        </p:nvPicPr>
        <p:blipFill>
          <a:blip r:embed="rId5"/>
          <a:stretch>
            <a:fillRect/>
          </a:stretch>
        </p:blipFill>
        <p:spPr>
          <a:xfrm>
            <a:off x="838199" y="3630475"/>
            <a:ext cx="6058990" cy="2214013"/>
          </a:xfrm>
          <a:prstGeom prst="rect">
            <a:avLst/>
          </a:prstGeom>
        </p:spPr>
      </p:pic>
    </p:spTree>
    <p:extLst>
      <p:ext uri="{BB962C8B-B14F-4D97-AF65-F5344CB8AC3E}">
        <p14:creationId xmlns:p14="http://schemas.microsoft.com/office/powerpoint/2010/main" val="28952586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1B5DA-71A5-0547-8B72-26DCDDF7DACA}"/>
              </a:ext>
            </a:extLst>
          </p:cNvPr>
          <p:cNvSpPr>
            <a:spLocks noGrp="1"/>
          </p:cNvSpPr>
          <p:nvPr>
            <p:ph type="title"/>
          </p:nvPr>
        </p:nvSpPr>
        <p:spPr/>
        <p:txBody>
          <a:bodyPr/>
          <a:lstStyle/>
          <a:p>
            <a:r>
              <a:rPr lang="en-US" dirty="0"/>
              <a:t>Change matching algorithm to consider only </a:t>
            </a:r>
            <a:r>
              <a:rPr lang="en-US" i="1" dirty="0"/>
              <a:t>never</a:t>
            </a:r>
            <a:r>
              <a:rPr lang="en-US" dirty="0"/>
              <a:t>-infected people as controls: </a:t>
            </a:r>
          </a:p>
        </p:txBody>
      </p:sp>
      <p:pic>
        <p:nvPicPr>
          <p:cNvPr id="6" name="Content Placeholder 5" descr="Chart, line chart&#10;&#10;Description automatically generated">
            <a:extLst>
              <a:ext uri="{FF2B5EF4-FFF2-40B4-BE49-F238E27FC236}">
                <a16:creationId xmlns:a16="http://schemas.microsoft.com/office/drawing/2014/main" id="{9272346C-B80F-7D47-84C7-D4A95F6DEA1F}"/>
              </a:ext>
            </a:extLst>
          </p:cNvPr>
          <p:cNvPicPr>
            <a:picLocks noGrp="1" noChangeAspect="1"/>
          </p:cNvPicPr>
          <p:nvPr>
            <p:ph idx="1"/>
          </p:nvPr>
        </p:nvPicPr>
        <p:blipFill>
          <a:blip r:embed="rId2"/>
          <a:stretch>
            <a:fillRect/>
          </a:stretch>
        </p:blipFill>
        <p:spPr>
          <a:xfrm>
            <a:off x="838200" y="1690688"/>
            <a:ext cx="5401660" cy="4351338"/>
          </a:xfrm>
        </p:spPr>
      </p:pic>
    </p:spTree>
    <p:extLst>
      <p:ext uri="{BB962C8B-B14F-4D97-AF65-F5344CB8AC3E}">
        <p14:creationId xmlns:p14="http://schemas.microsoft.com/office/powerpoint/2010/main" val="33947974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66AAE-72A3-F64E-A83D-8E6FD7549722}"/>
              </a:ext>
            </a:extLst>
          </p:cNvPr>
          <p:cNvSpPr>
            <a:spLocks noGrp="1"/>
          </p:cNvSpPr>
          <p:nvPr>
            <p:ph type="title"/>
          </p:nvPr>
        </p:nvSpPr>
        <p:spPr/>
        <p:txBody>
          <a:bodyPr/>
          <a:lstStyle/>
          <a:p>
            <a:r>
              <a:rPr lang="en-US" dirty="0"/>
              <a:t>T-tests with second matching algorithm:</a:t>
            </a:r>
          </a:p>
        </p:txBody>
      </p:sp>
      <p:pic>
        <p:nvPicPr>
          <p:cNvPr id="5" name="Content Placeholder 4" descr="Text&#10;&#10;Description automatically generated">
            <a:extLst>
              <a:ext uri="{FF2B5EF4-FFF2-40B4-BE49-F238E27FC236}">
                <a16:creationId xmlns:a16="http://schemas.microsoft.com/office/drawing/2014/main" id="{6E5FF3F6-DB5A-1949-991C-032DBF1ACEAB}"/>
              </a:ext>
            </a:extLst>
          </p:cNvPr>
          <p:cNvPicPr>
            <a:picLocks noGrp="1" noChangeAspect="1"/>
          </p:cNvPicPr>
          <p:nvPr>
            <p:ph idx="1"/>
          </p:nvPr>
        </p:nvPicPr>
        <p:blipFill>
          <a:blip r:embed="rId2"/>
          <a:stretch>
            <a:fillRect/>
          </a:stretch>
        </p:blipFill>
        <p:spPr>
          <a:xfrm>
            <a:off x="838200" y="2051873"/>
            <a:ext cx="6503126" cy="2211063"/>
          </a:xfrm>
        </p:spPr>
      </p:pic>
      <p:sp>
        <p:nvSpPr>
          <p:cNvPr id="7" name="TextBox 6">
            <a:extLst>
              <a:ext uri="{FF2B5EF4-FFF2-40B4-BE49-F238E27FC236}">
                <a16:creationId xmlns:a16="http://schemas.microsoft.com/office/drawing/2014/main" id="{D363F4EE-75B3-1B40-90A3-A0595EDB53AA}"/>
              </a:ext>
            </a:extLst>
          </p:cNvPr>
          <p:cNvSpPr txBox="1"/>
          <p:nvPr/>
        </p:nvSpPr>
        <p:spPr>
          <a:xfrm>
            <a:off x="838200" y="1607735"/>
            <a:ext cx="1901354" cy="369332"/>
          </a:xfrm>
          <a:prstGeom prst="rect">
            <a:avLst/>
          </a:prstGeom>
          <a:noFill/>
        </p:spPr>
        <p:txBody>
          <a:bodyPr wrap="none" rtlCol="0">
            <a:spAutoFit/>
          </a:bodyPr>
          <a:lstStyle/>
          <a:p>
            <a:r>
              <a:rPr lang="en-US" dirty="0"/>
              <a:t>Matched samples:</a:t>
            </a:r>
          </a:p>
        </p:txBody>
      </p:sp>
      <p:sp>
        <p:nvSpPr>
          <p:cNvPr id="8" name="TextBox 7">
            <a:extLst>
              <a:ext uri="{FF2B5EF4-FFF2-40B4-BE49-F238E27FC236}">
                <a16:creationId xmlns:a16="http://schemas.microsoft.com/office/drawing/2014/main" id="{1ADC7A21-115A-5E4E-BDCD-29D78189966A}"/>
              </a:ext>
            </a:extLst>
          </p:cNvPr>
          <p:cNvSpPr txBox="1"/>
          <p:nvPr/>
        </p:nvSpPr>
        <p:spPr>
          <a:xfrm>
            <a:off x="992777" y="4439455"/>
            <a:ext cx="3207032" cy="369332"/>
          </a:xfrm>
          <a:prstGeom prst="rect">
            <a:avLst/>
          </a:prstGeom>
          <a:noFill/>
        </p:spPr>
        <p:txBody>
          <a:bodyPr wrap="none" rtlCol="0">
            <a:spAutoFit/>
          </a:bodyPr>
          <a:lstStyle/>
          <a:p>
            <a:r>
              <a:rPr lang="en-US" dirty="0"/>
              <a:t>Matched samples – paired t-test</a:t>
            </a:r>
          </a:p>
        </p:txBody>
      </p:sp>
      <p:pic>
        <p:nvPicPr>
          <p:cNvPr id="10" name="Picture 9" descr="Text, letter&#10;&#10;Description automatically generated">
            <a:extLst>
              <a:ext uri="{FF2B5EF4-FFF2-40B4-BE49-F238E27FC236}">
                <a16:creationId xmlns:a16="http://schemas.microsoft.com/office/drawing/2014/main" id="{653B9C91-BE86-344B-85F3-CF40F5ED46B6}"/>
              </a:ext>
            </a:extLst>
          </p:cNvPr>
          <p:cNvPicPr>
            <a:picLocks noChangeAspect="1"/>
          </p:cNvPicPr>
          <p:nvPr/>
        </p:nvPicPr>
        <p:blipFill>
          <a:blip r:embed="rId3"/>
          <a:stretch>
            <a:fillRect/>
          </a:stretch>
        </p:blipFill>
        <p:spPr>
          <a:xfrm>
            <a:off x="992777" y="4808787"/>
            <a:ext cx="5721532" cy="1958377"/>
          </a:xfrm>
          <a:prstGeom prst="rect">
            <a:avLst/>
          </a:prstGeom>
        </p:spPr>
      </p:pic>
    </p:spTree>
    <p:extLst>
      <p:ext uri="{BB962C8B-B14F-4D97-AF65-F5344CB8AC3E}">
        <p14:creationId xmlns:p14="http://schemas.microsoft.com/office/powerpoint/2010/main" val="32159144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FF9A9-8034-6E43-914E-687E41256146}"/>
              </a:ext>
            </a:extLst>
          </p:cNvPr>
          <p:cNvSpPr>
            <a:spLocks noGrp="1"/>
          </p:cNvSpPr>
          <p:nvPr>
            <p:ph type="title"/>
          </p:nvPr>
        </p:nvSpPr>
        <p:spPr>
          <a:xfrm>
            <a:off x="838200" y="365125"/>
            <a:ext cx="10515600" cy="1644830"/>
          </a:xfrm>
        </p:spPr>
        <p:txBody>
          <a:bodyPr>
            <a:normAutofit fontScale="90000"/>
          </a:bodyPr>
          <a:lstStyle/>
          <a:p>
            <a:r>
              <a:rPr lang="en-US" dirty="0"/>
              <a:t>What happens if we put the same variables used for the propensity score matching method into a regression model?</a:t>
            </a:r>
          </a:p>
        </p:txBody>
      </p:sp>
      <p:sp>
        <p:nvSpPr>
          <p:cNvPr id="3" name="Content Placeholder 2">
            <a:extLst>
              <a:ext uri="{FF2B5EF4-FFF2-40B4-BE49-F238E27FC236}">
                <a16:creationId xmlns:a16="http://schemas.microsoft.com/office/drawing/2014/main" id="{5C517E85-099D-BE43-A9D9-F03E6A78870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065768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CE19D-29E3-2240-90C7-5860328A1C42}"/>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1A960B32-1E28-5944-91E1-5C9CBFB922E3}"/>
              </a:ext>
            </a:extLst>
          </p:cNvPr>
          <p:cNvSpPr>
            <a:spLocks noGrp="1"/>
          </p:cNvSpPr>
          <p:nvPr>
            <p:ph idx="1"/>
          </p:nvPr>
        </p:nvSpPr>
        <p:spPr>
          <a:xfrm>
            <a:off x="838200" y="1253331"/>
            <a:ext cx="10515600" cy="5108280"/>
          </a:xfrm>
        </p:spPr>
        <p:txBody>
          <a:bodyPr>
            <a:normAutofit/>
          </a:bodyPr>
          <a:lstStyle/>
          <a:p>
            <a:r>
              <a:rPr lang="en-US" dirty="0"/>
              <a:t>Incorporate more variables into the propensity score</a:t>
            </a:r>
          </a:p>
          <a:p>
            <a:r>
              <a:rPr lang="en-US" dirty="0"/>
              <a:t>A few data processing fixes:</a:t>
            </a:r>
          </a:p>
          <a:p>
            <a:pPr lvl="1"/>
            <a:r>
              <a:rPr lang="en-US" dirty="0"/>
              <a:t> to make sure that time in hospital is correctly calculated</a:t>
            </a:r>
          </a:p>
          <a:p>
            <a:pPr lvl="1"/>
            <a:r>
              <a:rPr lang="en-US" dirty="0"/>
              <a:t>Addressing missing data</a:t>
            </a:r>
          </a:p>
          <a:p>
            <a:r>
              <a:rPr lang="en-US" dirty="0"/>
              <a:t>Try a couple of sensitivity analyses to make sure our matching procedure isn’t introducing a bias. For instance, try:</a:t>
            </a:r>
          </a:p>
          <a:p>
            <a:pPr lvl="1"/>
            <a:r>
              <a:rPr lang="en-US" dirty="0"/>
              <a:t>Not including later-infected people as potential controls</a:t>
            </a:r>
          </a:p>
          <a:p>
            <a:pPr lvl="1"/>
            <a:r>
              <a:rPr lang="en-US" dirty="0"/>
              <a:t>Selecting controls on a daily basis rather than one individual at a time</a:t>
            </a:r>
          </a:p>
          <a:p>
            <a:pPr lvl="1"/>
            <a:r>
              <a:rPr lang="en-US" dirty="0"/>
              <a:t>Selecting multiple controls</a:t>
            </a:r>
          </a:p>
          <a:p>
            <a:r>
              <a:rPr lang="en-US" dirty="0"/>
              <a:t>Write up to share: covariate balance before and after matching procedure</a:t>
            </a:r>
          </a:p>
          <a:p>
            <a:endParaRPr lang="en-US" dirty="0"/>
          </a:p>
        </p:txBody>
      </p:sp>
    </p:spTree>
    <p:extLst>
      <p:ext uri="{BB962C8B-B14F-4D97-AF65-F5344CB8AC3E}">
        <p14:creationId xmlns:p14="http://schemas.microsoft.com/office/powerpoint/2010/main" val="292922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ECBC5-ECD2-754B-8ADC-F8441A16DB89}"/>
              </a:ext>
            </a:extLst>
          </p:cNvPr>
          <p:cNvSpPr>
            <a:spLocks noGrp="1"/>
          </p:cNvSpPr>
          <p:nvPr>
            <p:ph type="title"/>
          </p:nvPr>
        </p:nvSpPr>
        <p:spPr/>
        <p:txBody>
          <a:bodyPr>
            <a:normAutofit/>
          </a:bodyPr>
          <a:lstStyle/>
          <a:p>
            <a:r>
              <a:rPr lang="en-US" sz="4000" dirty="0"/>
              <a:t>Did bacterial infections among covid patients take place before or after start of covid visits?</a:t>
            </a:r>
          </a:p>
        </p:txBody>
      </p:sp>
      <p:pic>
        <p:nvPicPr>
          <p:cNvPr id="6" name="Picture 5" descr="Graphical user interface, application, table&#10;&#10;Description automatically generated">
            <a:extLst>
              <a:ext uri="{FF2B5EF4-FFF2-40B4-BE49-F238E27FC236}">
                <a16:creationId xmlns:a16="http://schemas.microsoft.com/office/drawing/2014/main" id="{081213A2-07C1-FB40-89E5-F6E003323BC4}"/>
              </a:ext>
            </a:extLst>
          </p:cNvPr>
          <p:cNvPicPr>
            <a:picLocks noChangeAspect="1"/>
          </p:cNvPicPr>
          <p:nvPr/>
        </p:nvPicPr>
        <p:blipFill>
          <a:blip r:embed="rId3"/>
          <a:stretch>
            <a:fillRect/>
          </a:stretch>
        </p:blipFill>
        <p:spPr>
          <a:xfrm>
            <a:off x="838199" y="1873249"/>
            <a:ext cx="9967545" cy="1325563"/>
          </a:xfrm>
          <a:prstGeom prst="rect">
            <a:avLst/>
          </a:prstGeom>
        </p:spPr>
      </p:pic>
    </p:spTree>
    <p:extLst>
      <p:ext uri="{BB962C8B-B14F-4D97-AF65-F5344CB8AC3E}">
        <p14:creationId xmlns:p14="http://schemas.microsoft.com/office/powerpoint/2010/main" val="25520698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6019D-1CFD-904C-B25F-7580F9FA1C0E}"/>
              </a:ext>
            </a:extLst>
          </p:cNvPr>
          <p:cNvSpPr>
            <a:spLocks noGrp="1"/>
          </p:cNvSpPr>
          <p:nvPr>
            <p:ph type="title"/>
          </p:nvPr>
        </p:nvSpPr>
        <p:spPr/>
        <p:txBody>
          <a:bodyPr>
            <a:normAutofit fontScale="90000"/>
          </a:bodyPr>
          <a:lstStyle/>
          <a:p>
            <a:r>
              <a:rPr lang="en-US" dirty="0"/>
              <a:t>Question for group: revisit questions of what variables to include in propensity score model</a:t>
            </a:r>
            <a:br>
              <a:rPr lang="en-US" dirty="0"/>
            </a:br>
            <a:endParaRPr lang="en-US" dirty="0"/>
          </a:p>
        </p:txBody>
      </p:sp>
      <p:pic>
        <p:nvPicPr>
          <p:cNvPr id="5" name="Picture 4" descr="Text&#10;&#10;Description automatically generated">
            <a:extLst>
              <a:ext uri="{FF2B5EF4-FFF2-40B4-BE49-F238E27FC236}">
                <a16:creationId xmlns:a16="http://schemas.microsoft.com/office/drawing/2014/main" id="{22FA7CAF-35CC-AC4D-8E89-E7A86849F956}"/>
              </a:ext>
            </a:extLst>
          </p:cNvPr>
          <p:cNvPicPr>
            <a:picLocks noChangeAspect="1"/>
          </p:cNvPicPr>
          <p:nvPr/>
        </p:nvPicPr>
        <p:blipFill>
          <a:blip r:embed="rId3"/>
          <a:stretch>
            <a:fillRect/>
          </a:stretch>
        </p:blipFill>
        <p:spPr>
          <a:xfrm>
            <a:off x="460702" y="2076993"/>
            <a:ext cx="6259933" cy="4636679"/>
          </a:xfrm>
          <a:prstGeom prst="rect">
            <a:avLst/>
          </a:prstGeom>
        </p:spPr>
      </p:pic>
      <p:sp>
        <p:nvSpPr>
          <p:cNvPr id="6" name="TextBox 5">
            <a:extLst>
              <a:ext uri="{FF2B5EF4-FFF2-40B4-BE49-F238E27FC236}">
                <a16:creationId xmlns:a16="http://schemas.microsoft.com/office/drawing/2014/main" id="{792ED86E-0F07-BC43-8C22-4624E44868C9}"/>
              </a:ext>
            </a:extLst>
          </p:cNvPr>
          <p:cNvSpPr txBox="1"/>
          <p:nvPr/>
        </p:nvSpPr>
        <p:spPr>
          <a:xfrm>
            <a:off x="1201783" y="1894114"/>
            <a:ext cx="1964961" cy="369332"/>
          </a:xfrm>
          <a:prstGeom prst="rect">
            <a:avLst/>
          </a:prstGeom>
          <a:noFill/>
        </p:spPr>
        <p:txBody>
          <a:bodyPr wrap="none" rtlCol="0">
            <a:spAutoFit/>
          </a:bodyPr>
          <a:lstStyle/>
          <a:p>
            <a:r>
              <a:rPr lang="en-US" dirty="0"/>
              <a:t>From Watson et al:</a:t>
            </a:r>
          </a:p>
        </p:txBody>
      </p:sp>
      <p:sp>
        <p:nvSpPr>
          <p:cNvPr id="7" name="TextBox 6">
            <a:extLst>
              <a:ext uri="{FF2B5EF4-FFF2-40B4-BE49-F238E27FC236}">
                <a16:creationId xmlns:a16="http://schemas.microsoft.com/office/drawing/2014/main" id="{2C4510C6-4B99-ED48-B89A-114808A1742C}"/>
              </a:ext>
            </a:extLst>
          </p:cNvPr>
          <p:cNvSpPr txBox="1"/>
          <p:nvPr/>
        </p:nvSpPr>
        <p:spPr>
          <a:xfrm>
            <a:off x="7197634" y="2129246"/>
            <a:ext cx="5770875" cy="2585323"/>
          </a:xfrm>
          <a:prstGeom prst="rect">
            <a:avLst/>
          </a:prstGeom>
          <a:noFill/>
        </p:spPr>
        <p:txBody>
          <a:bodyPr wrap="none" rtlCol="0">
            <a:spAutoFit/>
          </a:bodyPr>
          <a:lstStyle/>
          <a:p>
            <a:pPr marL="285750" indent="-285750">
              <a:buFontTx/>
              <a:buChar char="-"/>
            </a:pPr>
            <a:r>
              <a:rPr lang="en-US" dirty="0"/>
              <a:t>BMI</a:t>
            </a:r>
          </a:p>
          <a:p>
            <a:pPr marL="285750" indent="-285750">
              <a:buFontTx/>
              <a:buChar char="-"/>
            </a:pPr>
            <a:r>
              <a:rPr lang="en-US" dirty="0"/>
              <a:t>Comorbidities – cardiovascular disease, diabetes, </a:t>
            </a:r>
          </a:p>
          <a:p>
            <a:r>
              <a:rPr lang="en-US" dirty="0"/>
              <a:t>Kidney disease</a:t>
            </a:r>
          </a:p>
          <a:p>
            <a:pPr marL="285750" indent="-285750">
              <a:buFontTx/>
              <a:buChar char="-"/>
            </a:pPr>
            <a:r>
              <a:rPr lang="en-US" dirty="0"/>
              <a:t>Central line – anything that breaks skin – trickier to find I</a:t>
            </a:r>
          </a:p>
          <a:p>
            <a:pPr marL="285750" indent="-285750">
              <a:buFontTx/>
              <a:buChar char="-"/>
            </a:pPr>
            <a:r>
              <a:rPr lang="en-US" dirty="0"/>
              <a:t>N data. Look in procedures.</a:t>
            </a:r>
          </a:p>
          <a:p>
            <a:endParaRPr lang="en-US" dirty="0"/>
          </a:p>
          <a:p>
            <a:endParaRPr lang="en-US" dirty="0"/>
          </a:p>
          <a:p>
            <a:r>
              <a:rPr lang="en-US" dirty="0"/>
              <a:t>Consider same analysis on non-covid patients</a:t>
            </a:r>
          </a:p>
          <a:p>
            <a:endParaRPr lang="en-US" dirty="0"/>
          </a:p>
        </p:txBody>
      </p:sp>
    </p:spTree>
    <p:extLst>
      <p:ext uri="{BB962C8B-B14F-4D97-AF65-F5344CB8AC3E}">
        <p14:creationId xmlns:p14="http://schemas.microsoft.com/office/powerpoint/2010/main" val="30509195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D06E2-4F9F-1744-A680-3ED690BCC392}"/>
              </a:ext>
            </a:extLst>
          </p:cNvPr>
          <p:cNvSpPr>
            <a:spLocks noGrp="1"/>
          </p:cNvSpPr>
          <p:nvPr>
            <p:ph type="title"/>
          </p:nvPr>
        </p:nvSpPr>
        <p:spPr>
          <a:xfrm>
            <a:off x="838200" y="365125"/>
            <a:ext cx="10515600" cy="1460500"/>
          </a:xfrm>
        </p:spPr>
        <p:txBody>
          <a:bodyPr>
            <a:normAutofit fontScale="90000"/>
          </a:bodyPr>
          <a:lstStyle/>
          <a:p>
            <a:r>
              <a:rPr lang="en-US" dirty="0"/>
              <a:t>Revisit risk-set matching model to assess impact of HAI on length of inpatient stay among covid patients</a:t>
            </a:r>
          </a:p>
        </p:txBody>
      </p:sp>
      <p:sp>
        <p:nvSpPr>
          <p:cNvPr id="3" name="Content Placeholder 2">
            <a:extLst>
              <a:ext uri="{FF2B5EF4-FFF2-40B4-BE49-F238E27FC236}">
                <a16:creationId xmlns:a16="http://schemas.microsoft.com/office/drawing/2014/main" id="{0FEBC515-D2B7-744C-975A-A88B112A4E2A}"/>
              </a:ext>
            </a:extLst>
          </p:cNvPr>
          <p:cNvSpPr>
            <a:spLocks noGrp="1"/>
          </p:cNvSpPr>
          <p:nvPr>
            <p:ph idx="1"/>
          </p:nvPr>
        </p:nvSpPr>
        <p:spPr>
          <a:xfrm>
            <a:off x="838200" y="2181497"/>
            <a:ext cx="10515600" cy="3995466"/>
          </a:xfrm>
        </p:spPr>
        <p:txBody>
          <a:bodyPr/>
          <a:lstStyle/>
          <a:p>
            <a:r>
              <a:rPr lang="en-US" dirty="0"/>
              <a:t>Updated to most recent datasets:</a:t>
            </a:r>
          </a:p>
          <a:p>
            <a:pPr lvl="1"/>
            <a:r>
              <a:rPr lang="en-US" dirty="0"/>
              <a:t>Updated date of bacterial infection to be date of collection, rather than date of order</a:t>
            </a:r>
          </a:p>
          <a:p>
            <a:r>
              <a:rPr lang="en-US" dirty="0"/>
              <a:t>Updated definition for “covid inpatient admission”: now includes anything from previous definition, plus, anything starting within 48 </a:t>
            </a:r>
            <a:r>
              <a:rPr lang="en-US" dirty="0" err="1"/>
              <a:t>hrs</a:t>
            </a:r>
            <a:r>
              <a:rPr lang="en-US" dirty="0"/>
              <a:t> of a covid admission ending – indicating either a transfer or readmission. Makes a difference for about 150 admissions.</a:t>
            </a:r>
          </a:p>
          <a:p>
            <a:r>
              <a:rPr lang="en-US" dirty="0"/>
              <a:t>Added additional variables: </a:t>
            </a:r>
            <a:r>
              <a:rPr lang="en-US" dirty="0" err="1"/>
              <a:t>bmi</a:t>
            </a:r>
            <a:r>
              <a:rPr lang="en-US" dirty="0"/>
              <a:t>, comorbidities – diabetes, kidney disease, cardiovascular disease</a:t>
            </a:r>
          </a:p>
          <a:p>
            <a:endParaRPr lang="en-US" dirty="0"/>
          </a:p>
        </p:txBody>
      </p:sp>
    </p:spTree>
    <p:extLst>
      <p:ext uri="{BB962C8B-B14F-4D97-AF65-F5344CB8AC3E}">
        <p14:creationId xmlns:p14="http://schemas.microsoft.com/office/powerpoint/2010/main" val="34546161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1B8E6-3411-134E-961C-1791F9BC7365}"/>
              </a:ext>
            </a:extLst>
          </p:cNvPr>
          <p:cNvSpPr>
            <a:spLocks noGrp="1"/>
          </p:cNvSpPr>
          <p:nvPr>
            <p:ph type="title"/>
          </p:nvPr>
        </p:nvSpPr>
        <p:spPr/>
        <p:txBody>
          <a:bodyPr/>
          <a:lstStyle/>
          <a:p>
            <a:r>
              <a:rPr lang="en-US" dirty="0"/>
              <a:t>Last time we discussed covariates to add to model</a:t>
            </a:r>
          </a:p>
        </p:txBody>
      </p:sp>
      <p:sp>
        <p:nvSpPr>
          <p:cNvPr id="3" name="Content Placeholder 2">
            <a:extLst>
              <a:ext uri="{FF2B5EF4-FFF2-40B4-BE49-F238E27FC236}">
                <a16:creationId xmlns:a16="http://schemas.microsoft.com/office/drawing/2014/main" id="{AD2FE985-1173-154C-BC84-7F4A12808A14}"/>
              </a:ext>
            </a:extLst>
          </p:cNvPr>
          <p:cNvSpPr>
            <a:spLocks noGrp="1"/>
          </p:cNvSpPr>
          <p:nvPr>
            <p:ph idx="1"/>
          </p:nvPr>
        </p:nvSpPr>
        <p:spPr/>
        <p:txBody>
          <a:bodyPr/>
          <a:lstStyle/>
          <a:p>
            <a:r>
              <a:rPr lang="en-US" dirty="0"/>
              <a:t>Demographics (already included): age at admission, sex, race/ethnicity, insurance type</a:t>
            </a:r>
          </a:p>
          <a:p>
            <a:r>
              <a:rPr lang="en-US" dirty="0" err="1"/>
              <a:t>Bmi</a:t>
            </a:r>
            <a:r>
              <a:rPr lang="en-US" dirty="0"/>
              <a:t>: I pulled from </a:t>
            </a:r>
            <a:r>
              <a:rPr lang="en-US" dirty="0" err="1"/>
              <a:t>covid_wide</a:t>
            </a:r>
            <a:r>
              <a:rPr lang="en-US" dirty="0"/>
              <a:t> dataset - seems to be missing for about 10% of people. </a:t>
            </a:r>
          </a:p>
          <a:p>
            <a:r>
              <a:rPr lang="en-US" dirty="0"/>
              <a:t>Comorbidities:</a:t>
            </a:r>
          </a:p>
          <a:p>
            <a:pPr lvl="1"/>
            <a:r>
              <a:rPr lang="en-US" dirty="0"/>
              <a:t>Diabetes</a:t>
            </a:r>
          </a:p>
          <a:p>
            <a:pPr lvl="1"/>
            <a:r>
              <a:rPr lang="en-US" dirty="0"/>
              <a:t>Kidney disease</a:t>
            </a:r>
          </a:p>
          <a:p>
            <a:pPr lvl="1"/>
            <a:r>
              <a:rPr lang="en-US" dirty="0"/>
              <a:t>Cardiovascular disease</a:t>
            </a:r>
          </a:p>
          <a:p>
            <a:r>
              <a:rPr lang="en-US" dirty="0"/>
              <a:t>Procedures: I have not tackled yet.</a:t>
            </a:r>
          </a:p>
        </p:txBody>
      </p:sp>
    </p:spTree>
    <p:extLst>
      <p:ext uri="{BB962C8B-B14F-4D97-AF65-F5344CB8AC3E}">
        <p14:creationId xmlns:p14="http://schemas.microsoft.com/office/powerpoint/2010/main" val="24015173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60A0-799A-6B40-8C8C-242AFF448AB0}"/>
              </a:ext>
            </a:extLst>
          </p:cNvPr>
          <p:cNvSpPr>
            <a:spLocks noGrp="1"/>
          </p:cNvSpPr>
          <p:nvPr>
            <p:ph type="title"/>
          </p:nvPr>
        </p:nvSpPr>
        <p:spPr/>
        <p:txBody>
          <a:bodyPr/>
          <a:lstStyle/>
          <a:p>
            <a:r>
              <a:rPr lang="en-US" dirty="0"/>
              <a:t>Updated results:</a:t>
            </a:r>
          </a:p>
        </p:txBody>
      </p:sp>
      <p:sp>
        <p:nvSpPr>
          <p:cNvPr id="3" name="Content Placeholder 2">
            <a:extLst>
              <a:ext uri="{FF2B5EF4-FFF2-40B4-BE49-F238E27FC236}">
                <a16:creationId xmlns:a16="http://schemas.microsoft.com/office/drawing/2014/main" id="{F99F5D93-0EB9-F847-B15D-0E19D6011F43}"/>
              </a:ext>
            </a:extLst>
          </p:cNvPr>
          <p:cNvSpPr>
            <a:spLocks noGrp="1"/>
          </p:cNvSpPr>
          <p:nvPr>
            <p:ph idx="1"/>
          </p:nvPr>
        </p:nvSpPr>
        <p:spPr>
          <a:xfrm>
            <a:off x="838200" y="1825625"/>
            <a:ext cx="10515600" cy="622607"/>
          </a:xfrm>
        </p:spPr>
        <p:txBody>
          <a:bodyPr/>
          <a:lstStyle/>
          <a:p>
            <a:r>
              <a:rPr lang="en-US" dirty="0"/>
              <a:t>Unmatched sample T-test:</a:t>
            </a:r>
          </a:p>
          <a:p>
            <a:pPr marL="0" indent="0">
              <a:buNone/>
            </a:pPr>
            <a:endParaRPr lang="en-US" dirty="0"/>
          </a:p>
        </p:txBody>
      </p:sp>
      <p:pic>
        <p:nvPicPr>
          <p:cNvPr id="5" name="Picture 4" descr="Text, letter&#10;&#10;Description automatically generated">
            <a:extLst>
              <a:ext uri="{FF2B5EF4-FFF2-40B4-BE49-F238E27FC236}">
                <a16:creationId xmlns:a16="http://schemas.microsoft.com/office/drawing/2014/main" id="{D349E824-1AF3-7949-9D5D-6FEF561990E1}"/>
              </a:ext>
            </a:extLst>
          </p:cNvPr>
          <p:cNvPicPr>
            <a:picLocks noChangeAspect="1"/>
          </p:cNvPicPr>
          <p:nvPr/>
        </p:nvPicPr>
        <p:blipFill>
          <a:blip r:embed="rId2"/>
          <a:stretch>
            <a:fillRect/>
          </a:stretch>
        </p:blipFill>
        <p:spPr>
          <a:xfrm>
            <a:off x="1067210" y="2448232"/>
            <a:ext cx="8966200" cy="2565400"/>
          </a:xfrm>
          <a:prstGeom prst="rect">
            <a:avLst/>
          </a:prstGeom>
        </p:spPr>
      </p:pic>
    </p:spTree>
    <p:extLst>
      <p:ext uri="{BB962C8B-B14F-4D97-AF65-F5344CB8AC3E}">
        <p14:creationId xmlns:p14="http://schemas.microsoft.com/office/powerpoint/2010/main" val="16581913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line chart&#10;&#10;Description automatically generated">
            <a:extLst>
              <a:ext uri="{FF2B5EF4-FFF2-40B4-BE49-F238E27FC236}">
                <a16:creationId xmlns:a16="http://schemas.microsoft.com/office/drawing/2014/main" id="{55A36E6C-34E0-B949-8A1C-382C6054F5FC}"/>
              </a:ext>
            </a:extLst>
          </p:cNvPr>
          <p:cNvPicPr>
            <a:picLocks noGrp="1" noChangeAspect="1"/>
          </p:cNvPicPr>
          <p:nvPr>
            <p:ph idx="1"/>
          </p:nvPr>
        </p:nvPicPr>
        <p:blipFill>
          <a:blip r:embed="rId3"/>
          <a:stretch>
            <a:fillRect/>
          </a:stretch>
        </p:blipFill>
        <p:spPr>
          <a:xfrm>
            <a:off x="838200" y="532332"/>
            <a:ext cx="9034213" cy="5960543"/>
          </a:xfrm>
        </p:spPr>
      </p:pic>
    </p:spTree>
    <p:extLst>
      <p:ext uri="{BB962C8B-B14F-4D97-AF65-F5344CB8AC3E}">
        <p14:creationId xmlns:p14="http://schemas.microsoft.com/office/powerpoint/2010/main" val="36071060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13A7-283E-2E48-A904-16B38807EA6D}"/>
              </a:ext>
            </a:extLst>
          </p:cNvPr>
          <p:cNvSpPr>
            <a:spLocks noGrp="1"/>
          </p:cNvSpPr>
          <p:nvPr>
            <p:ph type="title"/>
          </p:nvPr>
        </p:nvSpPr>
        <p:spPr/>
        <p:txBody>
          <a:bodyPr/>
          <a:lstStyle/>
          <a:p>
            <a:r>
              <a:rPr lang="en-US" dirty="0"/>
              <a:t>Matched sample t- test:</a:t>
            </a:r>
          </a:p>
        </p:txBody>
      </p:sp>
      <p:pic>
        <p:nvPicPr>
          <p:cNvPr id="5" name="Content Placeholder 4" descr="Text&#10;&#10;Description automatically generated">
            <a:extLst>
              <a:ext uri="{FF2B5EF4-FFF2-40B4-BE49-F238E27FC236}">
                <a16:creationId xmlns:a16="http://schemas.microsoft.com/office/drawing/2014/main" id="{6BCD24B9-7C22-9146-A330-B27FAB515C9C}"/>
              </a:ext>
            </a:extLst>
          </p:cNvPr>
          <p:cNvPicPr>
            <a:picLocks noGrp="1" noChangeAspect="1"/>
          </p:cNvPicPr>
          <p:nvPr>
            <p:ph idx="1"/>
          </p:nvPr>
        </p:nvPicPr>
        <p:blipFill>
          <a:blip r:embed="rId2"/>
          <a:stretch>
            <a:fillRect/>
          </a:stretch>
        </p:blipFill>
        <p:spPr>
          <a:xfrm>
            <a:off x="1067619" y="1510046"/>
            <a:ext cx="6045200" cy="2209800"/>
          </a:xfrm>
        </p:spPr>
      </p:pic>
    </p:spTree>
    <p:extLst>
      <p:ext uri="{BB962C8B-B14F-4D97-AF65-F5344CB8AC3E}">
        <p14:creationId xmlns:p14="http://schemas.microsoft.com/office/powerpoint/2010/main" val="14748508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73D8-F1E7-8B4B-82F1-8767599252FF}"/>
              </a:ext>
            </a:extLst>
          </p:cNvPr>
          <p:cNvSpPr>
            <a:spLocks noGrp="1"/>
          </p:cNvSpPr>
          <p:nvPr>
            <p:ph type="title"/>
          </p:nvPr>
        </p:nvSpPr>
        <p:spPr/>
        <p:txBody>
          <a:bodyPr/>
          <a:lstStyle/>
          <a:p>
            <a:endParaRPr lang="en-US"/>
          </a:p>
        </p:txBody>
      </p:sp>
      <p:pic>
        <p:nvPicPr>
          <p:cNvPr id="5" name="Content Placeholder 4" descr="Chart, line chart&#10;&#10;Description automatically generated">
            <a:extLst>
              <a:ext uri="{FF2B5EF4-FFF2-40B4-BE49-F238E27FC236}">
                <a16:creationId xmlns:a16="http://schemas.microsoft.com/office/drawing/2014/main" id="{1EF6EEA8-9A3C-404C-B535-6ECA57905FD0}"/>
              </a:ext>
            </a:extLst>
          </p:cNvPr>
          <p:cNvPicPr>
            <a:picLocks noGrp="1" noChangeAspect="1"/>
          </p:cNvPicPr>
          <p:nvPr>
            <p:ph idx="1"/>
          </p:nvPr>
        </p:nvPicPr>
        <p:blipFill>
          <a:blip r:embed="rId2"/>
          <a:stretch>
            <a:fillRect/>
          </a:stretch>
        </p:blipFill>
        <p:spPr>
          <a:xfrm>
            <a:off x="751917" y="0"/>
            <a:ext cx="8249881" cy="6176963"/>
          </a:xfrm>
        </p:spPr>
      </p:pic>
    </p:spTree>
    <p:extLst>
      <p:ext uri="{BB962C8B-B14F-4D97-AF65-F5344CB8AC3E}">
        <p14:creationId xmlns:p14="http://schemas.microsoft.com/office/powerpoint/2010/main" val="30479280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62343-8FE3-6145-AF4B-CF24ADCB6E07}"/>
              </a:ext>
            </a:extLst>
          </p:cNvPr>
          <p:cNvSpPr>
            <a:spLocks noGrp="1"/>
          </p:cNvSpPr>
          <p:nvPr>
            <p:ph type="title"/>
          </p:nvPr>
        </p:nvSpPr>
        <p:spPr/>
        <p:txBody>
          <a:bodyPr/>
          <a:lstStyle/>
          <a:p>
            <a:r>
              <a:rPr lang="en-US" dirty="0"/>
              <a:t>Again, if we don’t include later-infected people in pool of controls:</a:t>
            </a:r>
          </a:p>
        </p:txBody>
      </p:sp>
      <p:pic>
        <p:nvPicPr>
          <p:cNvPr id="5" name="Content Placeholder 4" descr="Text, letter&#10;&#10;Description automatically generated">
            <a:extLst>
              <a:ext uri="{FF2B5EF4-FFF2-40B4-BE49-F238E27FC236}">
                <a16:creationId xmlns:a16="http://schemas.microsoft.com/office/drawing/2014/main" id="{CAD1B5B9-9A14-EF49-9C52-E9DEB516CCB4}"/>
              </a:ext>
            </a:extLst>
          </p:cNvPr>
          <p:cNvPicPr>
            <a:picLocks noGrp="1" noChangeAspect="1"/>
          </p:cNvPicPr>
          <p:nvPr>
            <p:ph idx="1"/>
          </p:nvPr>
        </p:nvPicPr>
        <p:blipFill>
          <a:blip r:embed="rId2"/>
          <a:stretch>
            <a:fillRect/>
          </a:stretch>
        </p:blipFill>
        <p:spPr>
          <a:xfrm>
            <a:off x="838200" y="1940084"/>
            <a:ext cx="6464300" cy="2476500"/>
          </a:xfrm>
        </p:spPr>
      </p:pic>
    </p:spTree>
    <p:extLst>
      <p:ext uri="{BB962C8B-B14F-4D97-AF65-F5344CB8AC3E}">
        <p14:creationId xmlns:p14="http://schemas.microsoft.com/office/powerpoint/2010/main" val="32808685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41031-C5A0-684C-AFFF-91BB33D871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E61245-15A4-9E4E-9072-256639FDF91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AA9FFCD-BE03-A447-9A84-054ECE79609E}"/>
              </a:ext>
            </a:extLst>
          </p:cNvPr>
          <p:cNvPicPr>
            <a:picLocks noChangeAspect="1"/>
          </p:cNvPicPr>
          <p:nvPr/>
        </p:nvPicPr>
        <p:blipFill>
          <a:blip r:embed="rId2"/>
          <a:stretch>
            <a:fillRect/>
          </a:stretch>
        </p:blipFill>
        <p:spPr>
          <a:xfrm>
            <a:off x="1506776" y="0"/>
            <a:ext cx="9178447" cy="6858000"/>
          </a:xfrm>
          <a:prstGeom prst="rect">
            <a:avLst/>
          </a:prstGeom>
        </p:spPr>
      </p:pic>
    </p:spTree>
    <p:extLst>
      <p:ext uri="{BB962C8B-B14F-4D97-AF65-F5344CB8AC3E}">
        <p14:creationId xmlns:p14="http://schemas.microsoft.com/office/powerpoint/2010/main" val="28572026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F28D-EA91-5245-B8A1-DDB4C6C66F78}"/>
              </a:ext>
            </a:extLst>
          </p:cNvPr>
          <p:cNvSpPr>
            <a:spLocks noGrp="1"/>
          </p:cNvSpPr>
          <p:nvPr>
            <p:ph type="title"/>
          </p:nvPr>
        </p:nvSpPr>
        <p:spPr>
          <a:xfrm>
            <a:off x="838200" y="365126"/>
            <a:ext cx="10515600" cy="1029722"/>
          </a:xfrm>
        </p:spPr>
        <p:txBody>
          <a:bodyPr/>
          <a:lstStyle/>
          <a:p>
            <a:r>
              <a:rPr lang="en-US" dirty="0"/>
              <a:t>Notes 11/21:</a:t>
            </a:r>
          </a:p>
        </p:txBody>
      </p:sp>
      <p:sp>
        <p:nvSpPr>
          <p:cNvPr id="3" name="Content Placeholder 2">
            <a:extLst>
              <a:ext uri="{FF2B5EF4-FFF2-40B4-BE49-F238E27FC236}">
                <a16:creationId xmlns:a16="http://schemas.microsoft.com/office/drawing/2014/main" id="{C8807100-415F-5644-872B-6F5E452E2506}"/>
              </a:ext>
            </a:extLst>
          </p:cNvPr>
          <p:cNvSpPr>
            <a:spLocks noGrp="1"/>
          </p:cNvSpPr>
          <p:nvPr>
            <p:ph idx="1"/>
          </p:nvPr>
        </p:nvSpPr>
        <p:spPr/>
        <p:txBody>
          <a:bodyPr/>
          <a:lstStyle/>
          <a:p>
            <a:r>
              <a:rPr lang="en-US" dirty="0"/>
              <a:t>Fixed error: since some micro records had “</a:t>
            </a:r>
            <a:r>
              <a:rPr lang="en-US" dirty="0" err="1"/>
              <a:t>order_dt</a:t>
            </a:r>
            <a:r>
              <a:rPr lang="en-US" dirty="0"/>
              <a:t>” only and some had “</a:t>
            </a:r>
            <a:r>
              <a:rPr lang="en-US" dirty="0" err="1"/>
              <a:t>collected_dt</a:t>
            </a:r>
            <a:r>
              <a:rPr lang="en-US" dirty="0"/>
              <a:t>” only, I was missing some of the blood results (232 </a:t>
            </a:r>
            <a:r>
              <a:rPr lang="en-US" dirty="0" err="1"/>
              <a:t>mrns</a:t>
            </a:r>
            <a:r>
              <a:rPr lang="en-US" dirty="0"/>
              <a:t> vs 203 </a:t>
            </a:r>
            <a:r>
              <a:rPr lang="en-US" dirty="0" err="1"/>
              <a:t>mrns</a:t>
            </a:r>
            <a:r>
              <a:rPr lang="en-US" dirty="0"/>
              <a:t> had blood bacterial infections)</a:t>
            </a:r>
          </a:p>
          <a:p>
            <a:r>
              <a:rPr lang="en-US" dirty="0"/>
              <a:t>To include in slides: for each of urine, respiratory and blood:</a:t>
            </a:r>
          </a:p>
          <a:p>
            <a:pPr lvl="1"/>
            <a:r>
              <a:rPr lang="en-US" dirty="0"/>
              <a:t>Tabulate total number of infections</a:t>
            </a:r>
          </a:p>
          <a:p>
            <a:pPr lvl="1"/>
            <a:r>
              <a:rPr lang="en-US" dirty="0"/>
              <a:t>Show graph, matched and unmatched T-test (table of all t-tests?)</a:t>
            </a:r>
          </a:p>
          <a:p>
            <a:pPr lvl="1"/>
            <a:r>
              <a:rPr lang="en-US" dirty="0"/>
              <a:t>Table of top ten organisms for covid patients and non-covid patients</a:t>
            </a:r>
          </a:p>
          <a:p>
            <a:pPr lvl="1"/>
            <a:endParaRPr lang="en-US" dirty="0"/>
          </a:p>
          <a:p>
            <a:endParaRPr lang="en-US" dirty="0"/>
          </a:p>
        </p:txBody>
      </p:sp>
    </p:spTree>
    <p:extLst>
      <p:ext uri="{BB962C8B-B14F-4D97-AF65-F5344CB8AC3E}">
        <p14:creationId xmlns:p14="http://schemas.microsoft.com/office/powerpoint/2010/main" val="1755342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20F1-BB61-5C4F-BFAE-3A41BEA217D7}"/>
              </a:ext>
            </a:extLst>
          </p:cNvPr>
          <p:cNvSpPr>
            <a:spLocks noGrp="1"/>
          </p:cNvSpPr>
          <p:nvPr>
            <p:ph type="title"/>
          </p:nvPr>
        </p:nvSpPr>
        <p:spPr/>
        <p:txBody>
          <a:bodyPr/>
          <a:lstStyle/>
          <a:p>
            <a:endParaRPr lang="en-US"/>
          </a:p>
        </p:txBody>
      </p:sp>
      <p:pic>
        <p:nvPicPr>
          <p:cNvPr id="5" name="Content Placeholder 4" descr="A picture containing graphical user interface&#10;&#10;Description automatically generated">
            <a:extLst>
              <a:ext uri="{FF2B5EF4-FFF2-40B4-BE49-F238E27FC236}">
                <a16:creationId xmlns:a16="http://schemas.microsoft.com/office/drawing/2014/main" id="{4D2300E4-9CBD-C342-81F3-0FB598EE822E}"/>
              </a:ext>
            </a:extLst>
          </p:cNvPr>
          <p:cNvPicPr>
            <a:picLocks noGrp="1" noChangeAspect="1"/>
          </p:cNvPicPr>
          <p:nvPr>
            <p:ph idx="1"/>
          </p:nvPr>
        </p:nvPicPr>
        <p:blipFill>
          <a:blip r:embed="rId2"/>
          <a:stretch>
            <a:fillRect/>
          </a:stretch>
        </p:blipFill>
        <p:spPr>
          <a:xfrm>
            <a:off x="277485" y="1608137"/>
            <a:ext cx="11076315" cy="1427957"/>
          </a:xfrm>
        </p:spPr>
      </p:pic>
    </p:spTree>
    <p:extLst>
      <p:ext uri="{BB962C8B-B14F-4D97-AF65-F5344CB8AC3E}">
        <p14:creationId xmlns:p14="http://schemas.microsoft.com/office/powerpoint/2010/main" val="16471925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AA7EF-813F-2042-83AD-3DD4EA9A0643}"/>
              </a:ext>
            </a:extLst>
          </p:cNvPr>
          <p:cNvSpPr>
            <a:spLocks noGrp="1"/>
          </p:cNvSpPr>
          <p:nvPr>
            <p:ph type="title"/>
          </p:nvPr>
        </p:nvSpPr>
        <p:spPr>
          <a:xfrm>
            <a:off x="838200" y="365126"/>
            <a:ext cx="10515600" cy="1184706"/>
          </a:xfrm>
        </p:spPr>
        <p:txBody>
          <a:bodyPr/>
          <a:lstStyle/>
          <a:p>
            <a:r>
              <a:rPr lang="en-US" dirty="0"/>
              <a:t>Bacterial infections - blood</a:t>
            </a:r>
          </a:p>
        </p:txBody>
      </p:sp>
      <p:pic>
        <p:nvPicPr>
          <p:cNvPr id="5" name="Content Placeholder 4" descr="Table&#10;&#10;Description automatically generated">
            <a:extLst>
              <a:ext uri="{FF2B5EF4-FFF2-40B4-BE49-F238E27FC236}">
                <a16:creationId xmlns:a16="http://schemas.microsoft.com/office/drawing/2014/main" id="{81424407-A46F-5A46-A273-30660DDA9D43}"/>
              </a:ext>
            </a:extLst>
          </p:cNvPr>
          <p:cNvPicPr>
            <a:picLocks noGrp="1" noChangeAspect="1"/>
          </p:cNvPicPr>
          <p:nvPr>
            <p:ph idx="1"/>
          </p:nvPr>
        </p:nvPicPr>
        <p:blipFill>
          <a:blip r:embed="rId3"/>
          <a:stretch>
            <a:fillRect/>
          </a:stretch>
        </p:blipFill>
        <p:spPr>
          <a:xfrm>
            <a:off x="366792" y="1923746"/>
            <a:ext cx="5171891" cy="3290361"/>
          </a:xfrm>
        </p:spPr>
      </p:pic>
      <p:pic>
        <p:nvPicPr>
          <p:cNvPr id="7" name="Picture 6" descr="Table&#10;&#10;Description automatically generated">
            <a:extLst>
              <a:ext uri="{FF2B5EF4-FFF2-40B4-BE49-F238E27FC236}">
                <a16:creationId xmlns:a16="http://schemas.microsoft.com/office/drawing/2014/main" id="{48F21591-98A1-7547-8EB9-55EF70C2E471}"/>
              </a:ext>
            </a:extLst>
          </p:cNvPr>
          <p:cNvPicPr>
            <a:picLocks noChangeAspect="1"/>
          </p:cNvPicPr>
          <p:nvPr/>
        </p:nvPicPr>
        <p:blipFill>
          <a:blip r:embed="rId4"/>
          <a:stretch>
            <a:fillRect/>
          </a:stretch>
        </p:blipFill>
        <p:spPr>
          <a:xfrm>
            <a:off x="5791092" y="1923746"/>
            <a:ext cx="6034115" cy="3290361"/>
          </a:xfrm>
          <a:prstGeom prst="rect">
            <a:avLst/>
          </a:prstGeom>
        </p:spPr>
      </p:pic>
      <p:sp>
        <p:nvSpPr>
          <p:cNvPr id="8" name="TextBox 7">
            <a:extLst>
              <a:ext uri="{FF2B5EF4-FFF2-40B4-BE49-F238E27FC236}">
                <a16:creationId xmlns:a16="http://schemas.microsoft.com/office/drawing/2014/main" id="{49723E10-EE53-E44F-BE27-9D579898A0D1}"/>
              </a:ext>
            </a:extLst>
          </p:cNvPr>
          <p:cNvSpPr txBox="1"/>
          <p:nvPr/>
        </p:nvSpPr>
        <p:spPr>
          <a:xfrm>
            <a:off x="1255363" y="5588021"/>
            <a:ext cx="1873526" cy="369332"/>
          </a:xfrm>
          <a:prstGeom prst="rect">
            <a:avLst/>
          </a:prstGeom>
          <a:noFill/>
        </p:spPr>
        <p:txBody>
          <a:bodyPr wrap="none" rtlCol="0">
            <a:spAutoFit/>
          </a:bodyPr>
          <a:lstStyle/>
          <a:p>
            <a:r>
              <a:rPr lang="en-US" dirty="0"/>
              <a:t>N = 315 infections</a:t>
            </a:r>
          </a:p>
        </p:txBody>
      </p:sp>
      <p:sp>
        <p:nvSpPr>
          <p:cNvPr id="9" name="TextBox 8">
            <a:extLst>
              <a:ext uri="{FF2B5EF4-FFF2-40B4-BE49-F238E27FC236}">
                <a16:creationId xmlns:a16="http://schemas.microsoft.com/office/drawing/2014/main" id="{75079FBE-1529-B04F-98AE-B34A333289D5}"/>
              </a:ext>
            </a:extLst>
          </p:cNvPr>
          <p:cNvSpPr txBox="1"/>
          <p:nvPr/>
        </p:nvSpPr>
        <p:spPr>
          <a:xfrm>
            <a:off x="7051729" y="5703376"/>
            <a:ext cx="1990545" cy="369332"/>
          </a:xfrm>
          <a:prstGeom prst="rect">
            <a:avLst/>
          </a:prstGeom>
          <a:noFill/>
        </p:spPr>
        <p:txBody>
          <a:bodyPr wrap="none" rtlCol="0">
            <a:spAutoFit/>
          </a:bodyPr>
          <a:lstStyle/>
          <a:p>
            <a:r>
              <a:rPr lang="en-US" dirty="0"/>
              <a:t>N = 1581 infections</a:t>
            </a:r>
          </a:p>
        </p:txBody>
      </p:sp>
    </p:spTree>
    <p:extLst>
      <p:ext uri="{BB962C8B-B14F-4D97-AF65-F5344CB8AC3E}">
        <p14:creationId xmlns:p14="http://schemas.microsoft.com/office/powerpoint/2010/main" val="12124388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7BDD-925E-E745-A82B-A14F85FC1D1D}"/>
              </a:ext>
            </a:extLst>
          </p:cNvPr>
          <p:cNvSpPr>
            <a:spLocks noGrp="1"/>
          </p:cNvSpPr>
          <p:nvPr>
            <p:ph type="title"/>
          </p:nvPr>
        </p:nvSpPr>
        <p:spPr/>
        <p:txBody>
          <a:bodyPr/>
          <a:lstStyle/>
          <a:p>
            <a:r>
              <a:rPr lang="en-US" dirty="0"/>
              <a:t>Bacterial infections – urine</a:t>
            </a:r>
          </a:p>
        </p:txBody>
      </p:sp>
      <p:pic>
        <p:nvPicPr>
          <p:cNvPr id="5" name="Content Placeholder 4" descr="Text&#10;&#10;Description automatically generated with low confidence">
            <a:extLst>
              <a:ext uri="{FF2B5EF4-FFF2-40B4-BE49-F238E27FC236}">
                <a16:creationId xmlns:a16="http://schemas.microsoft.com/office/drawing/2014/main" id="{D01DD1AE-E31C-3E48-ABFA-C785E9217266}"/>
              </a:ext>
            </a:extLst>
          </p:cNvPr>
          <p:cNvPicPr>
            <a:picLocks noGrp="1" noChangeAspect="1"/>
          </p:cNvPicPr>
          <p:nvPr>
            <p:ph idx="1"/>
          </p:nvPr>
        </p:nvPicPr>
        <p:blipFill>
          <a:blip r:embed="rId2"/>
          <a:stretch>
            <a:fillRect/>
          </a:stretch>
        </p:blipFill>
        <p:spPr>
          <a:xfrm>
            <a:off x="247973" y="1777247"/>
            <a:ext cx="5653113" cy="3887150"/>
          </a:xfrm>
        </p:spPr>
      </p:pic>
      <p:pic>
        <p:nvPicPr>
          <p:cNvPr id="7" name="Picture 6" descr="Text&#10;&#10;Description automatically generated">
            <a:extLst>
              <a:ext uri="{FF2B5EF4-FFF2-40B4-BE49-F238E27FC236}">
                <a16:creationId xmlns:a16="http://schemas.microsoft.com/office/drawing/2014/main" id="{58E63EA4-90A7-914D-8836-644181798C57}"/>
              </a:ext>
            </a:extLst>
          </p:cNvPr>
          <p:cNvPicPr>
            <a:picLocks noChangeAspect="1"/>
          </p:cNvPicPr>
          <p:nvPr/>
        </p:nvPicPr>
        <p:blipFill>
          <a:blip r:embed="rId3"/>
          <a:stretch>
            <a:fillRect/>
          </a:stretch>
        </p:blipFill>
        <p:spPr>
          <a:xfrm>
            <a:off x="5842538" y="1913009"/>
            <a:ext cx="6349462" cy="3653601"/>
          </a:xfrm>
          <a:prstGeom prst="rect">
            <a:avLst/>
          </a:prstGeom>
        </p:spPr>
      </p:pic>
      <p:sp>
        <p:nvSpPr>
          <p:cNvPr id="9" name="TextBox 8">
            <a:extLst>
              <a:ext uri="{FF2B5EF4-FFF2-40B4-BE49-F238E27FC236}">
                <a16:creationId xmlns:a16="http://schemas.microsoft.com/office/drawing/2014/main" id="{77A3CBE1-503E-4D40-9A47-57CDA0A83CBB}"/>
              </a:ext>
            </a:extLst>
          </p:cNvPr>
          <p:cNvSpPr txBox="1"/>
          <p:nvPr/>
        </p:nvSpPr>
        <p:spPr>
          <a:xfrm>
            <a:off x="1255363" y="5588021"/>
            <a:ext cx="1873526" cy="369332"/>
          </a:xfrm>
          <a:prstGeom prst="rect">
            <a:avLst/>
          </a:prstGeom>
          <a:noFill/>
        </p:spPr>
        <p:txBody>
          <a:bodyPr wrap="none" rtlCol="0">
            <a:spAutoFit/>
          </a:bodyPr>
          <a:lstStyle/>
          <a:p>
            <a:r>
              <a:rPr lang="en-US" dirty="0"/>
              <a:t>N = 713 infections</a:t>
            </a:r>
          </a:p>
        </p:txBody>
      </p:sp>
      <p:sp>
        <p:nvSpPr>
          <p:cNvPr id="11" name="TextBox 10">
            <a:extLst>
              <a:ext uri="{FF2B5EF4-FFF2-40B4-BE49-F238E27FC236}">
                <a16:creationId xmlns:a16="http://schemas.microsoft.com/office/drawing/2014/main" id="{FFF26CAE-7715-7348-A13B-BCE42DA899AC}"/>
              </a:ext>
            </a:extLst>
          </p:cNvPr>
          <p:cNvSpPr txBox="1"/>
          <p:nvPr/>
        </p:nvSpPr>
        <p:spPr>
          <a:xfrm>
            <a:off x="6633275" y="5588021"/>
            <a:ext cx="4720525" cy="369332"/>
          </a:xfrm>
          <a:prstGeom prst="rect">
            <a:avLst/>
          </a:prstGeom>
          <a:noFill/>
        </p:spPr>
        <p:txBody>
          <a:bodyPr wrap="square">
            <a:spAutoFit/>
          </a:bodyPr>
          <a:lstStyle/>
          <a:p>
            <a:r>
              <a:rPr lang="en-US" b="0" i="0" dirty="0">
                <a:solidFill>
                  <a:srgbClr val="000000"/>
                </a:solidFill>
                <a:effectLst/>
                <a:latin typeface="Lucida Sans" panose="020B0602030504020204" pitchFamily="34" charset="77"/>
              </a:rPr>
              <a:t>N = 3601 infections</a:t>
            </a:r>
            <a:endParaRPr lang="en-US" dirty="0"/>
          </a:p>
        </p:txBody>
      </p:sp>
    </p:spTree>
    <p:extLst>
      <p:ext uri="{BB962C8B-B14F-4D97-AF65-F5344CB8AC3E}">
        <p14:creationId xmlns:p14="http://schemas.microsoft.com/office/powerpoint/2010/main" val="39403677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5FEB7-FC2D-1843-AC2C-9396BC06A237}"/>
              </a:ext>
            </a:extLst>
          </p:cNvPr>
          <p:cNvSpPr>
            <a:spLocks noGrp="1"/>
          </p:cNvSpPr>
          <p:nvPr>
            <p:ph type="title"/>
          </p:nvPr>
        </p:nvSpPr>
        <p:spPr/>
        <p:txBody>
          <a:bodyPr/>
          <a:lstStyle/>
          <a:p>
            <a:r>
              <a:rPr lang="en-US" dirty="0"/>
              <a:t>Bacterial infections - respiratory</a:t>
            </a:r>
          </a:p>
        </p:txBody>
      </p:sp>
      <p:pic>
        <p:nvPicPr>
          <p:cNvPr id="5" name="Content Placeholder 4" descr="Text&#10;&#10;Description automatically generated">
            <a:extLst>
              <a:ext uri="{FF2B5EF4-FFF2-40B4-BE49-F238E27FC236}">
                <a16:creationId xmlns:a16="http://schemas.microsoft.com/office/drawing/2014/main" id="{7E67DE4D-4CA9-FD4B-A0BA-7903AAEF3E40}"/>
              </a:ext>
            </a:extLst>
          </p:cNvPr>
          <p:cNvPicPr>
            <a:picLocks noGrp="1" noChangeAspect="1"/>
          </p:cNvPicPr>
          <p:nvPr>
            <p:ph idx="1"/>
          </p:nvPr>
        </p:nvPicPr>
        <p:blipFill>
          <a:blip r:embed="rId2"/>
          <a:stretch>
            <a:fillRect/>
          </a:stretch>
        </p:blipFill>
        <p:spPr>
          <a:xfrm>
            <a:off x="504125" y="2209872"/>
            <a:ext cx="5436892" cy="2943353"/>
          </a:xfrm>
        </p:spPr>
      </p:pic>
      <p:pic>
        <p:nvPicPr>
          <p:cNvPr id="7" name="Picture 6" descr="A picture containing table&#10;&#10;Description automatically generated">
            <a:extLst>
              <a:ext uri="{FF2B5EF4-FFF2-40B4-BE49-F238E27FC236}">
                <a16:creationId xmlns:a16="http://schemas.microsoft.com/office/drawing/2014/main" id="{69D06905-4A5C-1F41-BB95-71A3B1265EC6}"/>
              </a:ext>
            </a:extLst>
          </p:cNvPr>
          <p:cNvPicPr>
            <a:picLocks noChangeAspect="1"/>
          </p:cNvPicPr>
          <p:nvPr/>
        </p:nvPicPr>
        <p:blipFill>
          <a:blip r:embed="rId3"/>
          <a:stretch>
            <a:fillRect/>
          </a:stretch>
        </p:blipFill>
        <p:spPr>
          <a:xfrm>
            <a:off x="6096000" y="2072781"/>
            <a:ext cx="5869122" cy="3217536"/>
          </a:xfrm>
          <a:prstGeom prst="rect">
            <a:avLst/>
          </a:prstGeom>
        </p:spPr>
      </p:pic>
      <p:sp>
        <p:nvSpPr>
          <p:cNvPr id="8" name="TextBox 7">
            <a:extLst>
              <a:ext uri="{FF2B5EF4-FFF2-40B4-BE49-F238E27FC236}">
                <a16:creationId xmlns:a16="http://schemas.microsoft.com/office/drawing/2014/main" id="{15B3E74A-49E7-3D46-AA57-38ED98782C65}"/>
              </a:ext>
            </a:extLst>
          </p:cNvPr>
          <p:cNvSpPr txBox="1"/>
          <p:nvPr/>
        </p:nvSpPr>
        <p:spPr>
          <a:xfrm>
            <a:off x="1255363" y="5588021"/>
            <a:ext cx="1873526" cy="369332"/>
          </a:xfrm>
          <a:prstGeom prst="rect">
            <a:avLst/>
          </a:prstGeom>
          <a:noFill/>
        </p:spPr>
        <p:txBody>
          <a:bodyPr wrap="none" rtlCol="0">
            <a:spAutoFit/>
          </a:bodyPr>
          <a:lstStyle/>
          <a:p>
            <a:r>
              <a:rPr lang="en-US" dirty="0"/>
              <a:t>N = 577 infections</a:t>
            </a:r>
          </a:p>
        </p:txBody>
      </p:sp>
      <p:sp>
        <p:nvSpPr>
          <p:cNvPr id="10" name="TextBox 9">
            <a:extLst>
              <a:ext uri="{FF2B5EF4-FFF2-40B4-BE49-F238E27FC236}">
                <a16:creationId xmlns:a16="http://schemas.microsoft.com/office/drawing/2014/main" id="{E1026DD7-9D60-B24A-915E-18E62857C01A}"/>
              </a:ext>
            </a:extLst>
          </p:cNvPr>
          <p:cNvSpPr txBox="1"/>
          <p:nvPr/>
        </p:nvSpPr>
        <p:spPr>
          <a:xfrm>
            <a:off x="6478291" y="5588021"/>
            <a:ext cx="1990545" cy="369332"/>
          </a:xfrm>
          <a:prstGeom prst="rect">
            <a:avLst/>
          </a:prstGeom>
          <a:noFill/>
        </p:spPr>
        <p:txBody>
          <a:bodyPr wrap="none" rtlCol="0">
            <a:spAutoFit/>
          </a:bodyPr>
          <a:lstStyle/>
          <a:p>
            <a:r>
              <a:rPr lang="en-US" dirty="0"/>
              <a:t>N = 1711 infections</a:t>
            </a:r>
          </a:p>
        </p:txBody>
      </p:sp>
    </p:spTree>
    <p:extLst>
      <p:ext uri="{BB962C8B-B14F-4D97-AF65-F5344CB8AC3E}">
        <p14:creationId xmlns:p14="http://schemas.microsoft.com/office/powerpoint/2010/main" val="20020775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line chart&#10;&#10;Description automatically generated">
            <a:extLst>
              <a:ext uri="{FF2B5EF4-FFF2-40B4-BE49-F238E27FC236}">
                <a16:creationId xmlns:a16="http://schemas.microsoft.com/office/drawing/2014/main" id="{6B5D7700-E77C-B24E-AC92-0C1DFA3DF542}"/>
              </a:ext>
            </a:extLst>
          </p:cNvPr>
          <p:cNvPicPr>
            <a:picLocks noChangeAspect="1"/>
          </p:cNvPicPr>
          <p:nvPr/>
        </p:nvPicPr>
        <p:blipFill>
          <a:blip r:embed="rId2"/>
          <a:stretch>
            <a:fillRect/>
          </a:stretch>
        </p:blipFill>
        <p:spPr>
          <a:xfrm>
            <a:off x="8088769" y="1489209"/>
            <a:ext cx="3863007" cy="3244350"/>
          </a:xfrm>
          <a:prstGeom prst="rect">
            <a:avLst/>
          </a:prstGeom>
        </p:spPr>
      </p:pic>
      <p:sp>
        <p:nvSpPr>
          <p:cNvPr id="2" name="Title 1">
            <a:extLst>
              <a:ext uri="{FF2B5EF4-FFF2-40B4-BE49-F238E27FC236}">
                <a16:creationId xmlns:a16="http://schemas.microsoft.com/office/drawing/2014/main" id="{889BDF48-A26C-104E-A33D-B9AB3BA4C9B6}"/>
              </a:ext>
            </a:extLst>
          </p:cNvPr>
          <p:cNvSpPr>
            <a:spLocks noGrp="1"/>
          </p:cNvSpPr>
          <p:nvPr>
            <p:ph type="title"/>
          </p:nvPr>
        </p:nvSpPr>
        <p:spPr>
          <a:xfrm>
            <a:off x="326756" y="163647"/>
            <a:ext cx="10515600" cy="1325563"/>
          </a:xfrm>
        </p:spPr>
        <p:txBody>
          <a:bodyPr/>
          <a:lstStyle/>
          <a:p>
            <a:r>
              <a:rPr lang="en-US" dirty="0"/>
              <a:t>Risk-set matching - blood</a:t>
            </a:r>
          </a:p>
        </p:txBody>
      </p:sp>
      <p:pic>
        <p:nvPicPr>
          <p:cNvPr id="5" name="Picture 4" descr="Chart, line chart&#10;&#10;Description automatically generated">
            <a:extLst>
              <a:ext uri="{FF2B5EF4-FFF2-40B4-BE49-F238E27FC236}">
                <a16:creationId xmlns:a16="http://schemas.microsoft.com/office/drawing/2014/main" id="{EEE57103-CE15-4C4A-8CF9-3886DC7B234C}"/>
              </a:ext>
            </a:extLst>
          </p:cNvPr>
          <p:cNvPicPr>
            <a:picLocks noChangeAspect="1"/>
          </p:cNvPicPr>
          <p:nvPr/>
        </p:nvPicPr>
        <p:blipFill>
          <a:blip r:embed="rId3"/>
          <a:stretch>
            <a:fillRect/>
          </a:stretch>
        </p:blipFill>
        <p:spPr>
          <a:xfrm>
            <a:off x="113319" y="1262285"/>
            <a:ext cx="4526158" cy="3244350"/>
          </a:xfrm>
          <a:prstGeom prst="rect">
            <a:avLst/>
          </a:prstGeom>
        </p:spPr>
      </p:pic>
      <p:pic>
        <p:nvPicPr>
          <p:cNvPr id="9" name="Picture 8" descr="Chart, line chart&#10;&#10;Description automatically generated">
            <a:extLst>
              <a:ext uri="{FF2B5EF4-FFF2-40B4-BE49-F238E27FC236}">
                <a16:creationId xmlns:a16="http://schemas.microsoft.com/office/drawing/2014/main" id="{05140818-5EB2-5846-ACE0-D4B404E838F1}"/>
              </a:ext>
            </a:extLst>
          </p:cNvPr>
          <p:cNvPicPr>
            <a:picLocks noChangeAspect="1"/>
          </p:cNvPicPr>
          <p:nvPr/>
        </p:nvPicPr>
        <p:blipFill>
          <a:blip r:embed="rId4"/>
          <a:stretch>
            <a:fillRect/>
          </a:stretch>
        </p:blipFill>
        <p:spPr>
          <a:xfrm>
            <a:off x="4312658" y="1375747"/>
            <a:ext cx="3894665" cy="3244350"/>
          </a:xfrm>
          <a:prstGeom prst="rect">
            <a:avLst/>
          </a:prstGeom>
        </p:spPr>
      </p:pic>
      <p:pic>
        <p:nvPicPr>
          <p:cNvPr id="13" name="Picture 12" descr="Table&#10;&#10;Description automatically generated">
            <a:extLst>
              <a:ext uri="{FF2B5EF4-FFF2-40B4-BE49-F238E27FC236}">
                <a16:creationId xmlns:a16="http://schemas.microsoft.com/office/drawing/2014/main" id="{7141B9B9-229E-EE47-A8CE-CE51BB2E2E2F}"/>
              </a:ext>
            </a:extLst>
          </p:cNvPr>
          <p:cNvPicPr>
            <a:picLocks noChangeAspect="1"/>
          </p:cNvPicPr>
          <p:nvPr/>
        </p:nvPicPr>
        <p:blipFill>
          <a:blip r:embed="rId5"/>
          <a:stretch>
            <a:fillRect/>
          </a:stretch>
        </p:blipFill>
        <p:spPr>
          <a:xfrm>
            <a:off x="326756" y="4904508"/>
            <a:ext cx="7143427" cy="1874516"/>
          </a:xfrm>
          <a:prstGeom prst="rect">
            <a:avLst/>
          </a:prstGeom>
        </p:spPr>
      </p:pic>
    </p:spTree>
    <p:extLst>
      <p:ext uri="{BB962C8B-B14F-4D97-AF65-F5344CB8AC3E}">
        <p14:creationId xmlns:p14="http://schemas.microsoft.com/office/powerpoint/2010/main" val="190297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BA406-7F16-3C4E-BB29-DE0230655C5E}"/>
              </a:ext>
            </a:extLst>
          </p:cNvPr>
          <p:cNvSpPr>
            <a:spLocks noGrp="1"/>
          </p:cNvSpPr>
          <p:nvPr>
            <p:ph type="title"/>
          </p:nvPr>
        </p:nvSpPr>
        <p:spPr/>
        <p:txBody>
          <a:bodyPr/>
          <a:lstStyle/>
          <a:p>
            <a:r>
              <a:rPr lang="en-US" dirty="0"/>
              <a:t>Risk-set matching - urine</a:t>
            </a:r>
          </a:p>
        </p:txBody>
      </p:sp>
      <p:pic>
        <p:nvPicPr>
          <p:cNvPr id="5" name="Content Placeholder 4" descr="Chart, line chart&#10;&#10;Description automatically generated">
            <a:extLst>
              <a:ext uri="{FF2B5EF4-FFF2-40B4-BE49-F238E27FC236}">
                <a16:creationId xmlns:a16="http://schemas.microsoft.com/office/drawing/2014/main" id="{625554D8-FD93-964F-A63C-5412E7895384}"/>
              </a:ext>
            </a:extLst>
          </p:cNvPr>
          <p:cNvPicPr>
            <a:picLocks noGrp="1" noChangeAspect="1"/>
          </p:cNvPicPr>
          <p:nvPr>
            <p:ph idx="1"/>
          </p:nvPr>
        </p:nvPicPr>
        <p:blipFill>
          <a:blip r:embed="rId2"/>
          <a:stretch>
            <a:fillRect/>
          </a:stretch>
        </p:blipFill>
        <p:spPr>
          <a:xfrm>
            <a:off x="396013" y="1456840"/>
            <a:ext cx="4903296" cy="3480258"/>
          </a:xfrm>
        </p:spPr>
      </p:pic>
      <p:pic>
        <p:nvPicPr>
          <p:cNvPr id="7" name="Picture 6" descr="Chart, line chart&#10;&#10;Description automatically generated">
            <a:extLst>
              <a:ext uri="{FF2B5EF4-FFF2-40B4-BE49-F238E27FC236}">
                <a16:creationId xmlns:a16="http://schemas.microsoft.com/office/drawing/2014/main" id="{1C269342-FEC1-F445-9B25-F8282E805411}"/>
              </a:ext>
            </a:extLst>
          </p:cNvPr>
          <p:cNvPicPr>
            <a:picLocks noChangeAspect="1"/>
          </p:cNvPicPr>
          <p:nvPr/>
        </p:nvPicPr>
        <p:blipFill>
          <a:blip r:embed="rId3"/>
          <a:stretch>
            <a:fillRect/>
          </a:stretch>
        </p:blipFill>
        <p:spPr>
          <a:xfrm>
            <a:off x="4442159" y="1713481"/>
            <a:ext cx="3847132" cy="3289262"/>
          </a:xfrm>
          <a:prstGeom prst="rect">
            <a:avLst/>
          </a:prstGeom>
        </p:spPr>
      </p:pic>
      <p:pic>
        <p:nvPicPr>
          <p:cNvPr id="9" name="Picture 8" descr="Chart, line chart&#10;&#10;Description automatically generated">
            <a:extLst>
              <a:ext uri="{FF2B5EF4-FFF2-40B4-BE49-F238E27FC236}">
                <a16:creationId xmlns:a16="http://schemas.microsoft.com/office/drawing/2014/main" id="{519D5E8E-0FF5-764D-B0E7-0AF42547995D}"/>
              </a:ext>
            </a:extLst>
          </p:cNvPr>
          <p:cNvPicPr>
            <a:picLocks noChangeAspect="1"/>
          </p:cNvPicPr>
          <p:nvPr/>
        </p:nvPicPr>
        <p:blipFill>
          <a:blip r:embed="rId4"/>
          <a:stretch>
            <a:fillRect/>
          </a:stretch>
        </p:blipFill>
        <p:spPr>
          <a:xfrm>
            <a:off x="8289291" y="1773637"/>
            <a:ext cx="3902709" cy="3310725"/>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0D18DE1-AA2F-144D-A5C3-179F0888CC99}"/>
              </a:ext>
            </a:extLst>
          </p:cNvPr>
          <p:cNvPicPr>
            <a:picLocks noChangeAspect="1"/>
          </p:cNvPicPr>
          <p:nvPr/>
        </p:nvPicPr>
        <p:blipFill>
          <a:blip r:embed="rId5"/>
          <a:stretch>
            <a:fillRect/>
          </a:stretch>
        </p:blipFill>
        <p:spPr>
          <a:xfrm>
            <a:off x="396013" y="5144519"/>
            <a:ext cx="7239000" cy="1447800"/>
          </a:xfrm>
          <a:prstGeom prst="rect">
            <a:avLst/>
          </a:prstGeom>
        </p:spPr>
      </p:pic>
    </p:spTree>
    <p:extLst>
      <p:ext uri="{BB962C8B-B14F-4D97-AF65-F5344CB8AC3E}">
        <p14:creationId xmlns:p14="http://schemas.microsoft.com/office/powerpoint/2010/main" val="25877546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853D5-83EB-AD48-82A8-24CEC000D74C}"/>
              </a:ext>
            </a:extLst>
          </p:cNvPr>
          <p:cNvSpPr>
            <a:spLocks noGrp="1"/>
          </p:cNvSpPr>
          <p:nvPr>
            <p:ph type="title"/>
          </p:nvPr>
        </p:nvSpPr>
        <p:spPr>
          <a:xfrm>
            <a:off x="481739" y="365125"/>
            <a:ext cx="10515600" cy="1325563"/>
          </a:xfrm>
        </p:spPr>
        <p:txBody>
          <a:bodyPr/>
          <a:lstStyle/>
          <a:p>
            <a:r>
              <a:rPr lang="en-US" dirty="0"/>
              <a:t>Risk-set matching - respiratory</a:t>
            </a:r>
          </a:p>
        </p:txBody>
      </p:sp>
      <p:pic>
        <p:nvPicPr>
          <p:cNvPr id="7" name="Picture 6" descr="Chart, line chart&#10;&#10;Description automatically generated">
            <a:extLst>
              <a:ext uri="{FF2B5EF4-FFF2-40B4-BE49-F238E27FC236}">
                <a16:creationId xmlns:a16="http://schemas.microsoft.com/office/drawing/2014/main" id="{74CF2240-C166-7C4A-9886-27950D60CAD1}"/>
              </a:ext>
            </a:extLst>
          </p:cNvPr>
          <p:cNvPicPr>
            <a:picLocks noChangeAspect="1"/>
          </p:cNvPicPr>
          <p:nvPr/>
        </p:nvPicPr>
        <p:blipFill>
          <a:blip r:embed="rId2"/>
          <a:stretch>
            <a:fillRect/>
          </a:stretch>
        </p:blipFill>
        <p:spPr>
          <a:xfrm>
            <a:off x="15937" y="1497320"/>
            <a:ext cx="5104315" cy="3425664"/>
          </a:xfrm>
          <a:prstGeom prst="rect">
            <a:avLst/>
          </a:prstGeom>
        </p:spPr>
      </p:pic>
      <p:pic>
        <p:nvPicPr>
          <p:cNvPr id="9" name="Picture 8" descr="Chart, line chart&#10;&#10;Description automatically generated">
            <a:extLst>
              <a:ext uri="{FF2B5EF4-FFF2-40B4-BE49-F238E27FC236}">
                <a16:creationId xmlns:a16="http://schemas.microsoft.com/office/drawing/2014/main" id="{9FBC0F80-9FF5-2741-90F5-1481726A92F4}"/>
              </a:ext>
            </a:extLst>
          </p:cNvPr>
          <p:cNvPicPr>
            <a:picLocks noChangeAspect="1"/>
          </p:cNvPicPr>
          <p:nvPr/>
        </p:nvPicPr>
        <p:blipFill>
          <a:blip r:embed="rId3"/>
          <a:stretch>
            <a:fillRect/>
          </a:stretch>
        </p:blipFill>
        <p:spPr>
          <a:xfrm>
            <a:off x="4976025" y="1664543"/>
            <a:ext cx="3357321" cy="2949176"/>
          </a:xfrm>
          <a:prstGeom prst="rect">
            <a:avLst/>
          </a:prstGeom>
        </p:spPr>
      </p:pic>
      <p:pic>
        <p:nvPicPr>
          <p:cNvPr id="11" name="Picture 10" descr="Chart, line chart&#10;&#10;Description automatically generated">
            <a:extLst>
              <a:ext uri="{FF2B5EF4-FFF2-40B4-BE49-F238E27FC236}">
                <a16:creationId xmlns:a16="http://schemas.microsoft.com/office/drawing/2014/main" id="{83767613-2644-034B-BB7E-996210BF33F1}"/>
              </a:ext>
            </a:extLst>
          </p:cNvPr>
          <p:cNvPicPr>
            <a:picLocks noChangeAspect="1"/>
          </p:cNvPicPr>
          <p:nvPr/>
        </p:nvPicPr>
        <p:blipFill>
          <a:blip r:embed="rId4"/>
          <a:stretch>
            <a:fillRect/>
          </a:stretch>
        </p:blipFill>
        <p:spPr>
          <a:xfrm>
            <a:off x="8566247" y="1597575"/>
            <a:ext cx="3516676" cy="3083113"/>
          </a:xfrm>
          <a:prstGeom prst="rect">
            <a:avLst/>
          </a:prstGeom>
        </p:spPr>
      </p:pic>
      <p:pic>
        <p:nvPicPr>
          <p:cNvPr id="13" name="Picture 12" descr="Table&#10;&#10;Description automatically generated with medium confidence">
            <a:extLst>
              <a:ext uri="{FF2B5EF4-FFF2-40B4-BE49-F238E27FC236}">
                <a16:creationId xmlns:a16="http://schemas.microsoft.com/office/drawing/2014/main" id="{024A9B1C-5A21-8B4B-9698-AB476CCECA78}"/>
              </a:ext>
            </a:extLst>
          </p:cNvPr>
          <p:cNvPicPr>
            <a:picLocks noChangeAspect="1"/>
          </p:cNvPicPr>
          <p:nvPr/>
        </p:nvPicPr>
        <p:blipFill>
          <a:blip r:embed="rId5"/>
          <a:stretch>
            <a:fillRect/>
          </a:stretch>
        </p:blipFill>
        <p:spPr>
          <a:xfrm>
            <a:off x="481739" y="4922984"/>
            <a:ext cx="7086600" cy="1778000"/>
          </a:xfrm>
          <a:prstGeom prst="rect">
            <a:avLst/>
          </a:prstGeom>
        </p:spPr>
      </p:pic>
    </p:spTree>
    <p:extLst>
      <p:ext uri="{BB962C8B-B14F-4D97-AF65-F5344CB8AC3E}">
        <p14:creationId xmlns:p14="http://schemas.microsoft.com/office/powerpoint/2010/main" val="37156018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3458E-378E-6543-8803-992A4A44FA20}"/>
              </a:ext>
            </a:extLst>
          </p:cNvPr>
          <p:cNvSpPr>
            <a:spLocks noGrp="1"/>
          </p:cNvSpPr>
          <p:nvPr>
            <p:ph type="title"/>
          </p:nvPr>
        </p:nvSpPr>
        <p:spPr/>
        <p:txBody>
          <a:bodyPr/>
          <a:lstStyle/>
          <a:p>
            <a:r>
              <a:rPr lang="en-US" dirty="0"/>
              <a:t>Risk-set matching – individual pathogens</a:t>
            </a:r>
          </a:p>
        </p:txBody>
      </p:sp>
      <p:sp>
        <p:nvSpPr>
          <p:cNvPr id="3" name="Content Placeholder 2">
            <a:extLst>
              <a:ext uri="{FF2B5EF4-FFF2-40B4-BE49-F238E27FC236}">
                <a16:creationId xmlns:a16="http://schemas.microsoft.com/office/drawing/2014/main" id="{9C03C775-DAA6-F34F-9568-4B4E80C8834E}"/>
              </a:ext>
            </a:extLst>
          </p:cNvPr>
          <p:cNvSpPr>
            <a:spLocks noGrp="1"/>
          </p:cNvSpPr>
          <p:nvPr>
            <p:ph idx="1"/>
          </p:nvPr>
        </p:nvSpPr>
        <p:spPr/>
        <p:txBody>
          <a:bodyPr/>
          <a:lstStyle/>
          <a:p>
            <a:r>
              <a:rPr lang="en-US" dirty="0"/>
              <a:t>Look at one site and one organism at a time</a:t>
            </a:r>
          </a:p>
          <a:p>
            <a:r>
              <a:rPr lang="en-US" dirty="0"/>
              <a:t>Ignore infections at other sites – do not factor them in to analysis</a:t>
            </a:r>
          </a:p>
          <a:p>
            <a:r>
              <a:rPr lang="en-US" dirty="0"/>
              <a:t>Eligible controls for matching: have not had infection with pathogen of interest by time of infection of the exposed patient; </a:t>
            </a:r>
            <a:r>
              <a:rPr lang="en-US" i="1" strike="sngStrike" dirty="0"/>
              <a:t>nor</a:t>
            </a:r>
            <a:r>
              <a:rPr lang="en-US" strike="sngStrike" dirty="0"/>
              <a:t> have had another infection at the same site.</a:t>
            </a:r>
            <a:r>
              <a:rPr lang="en-US" dirty="0"/>
              <a:t> </a:t>
            </a:r>
          </a:p>
          <a:p>
            <a:r>
              <a:rPr lang="en-US" dirty="0"/>
              <a:t>Multiple infections in the same patient: so far, considering just the first infection that is detected.</a:t>
            </a:r>
          </a:p>
          <a:p>
            <a:r>
              <a:rPr lang="en-US" dirty="0"/>
              <a:t>Concern about: For many site – pathogen pairs, too little data</a:t>
            </a:r>
          </a:p>
          <a:p>
            <a:r>
              <a:rPr lang="en-US" dirty="0"/>
              <a:t>Propensity: add prior infections </a:t>
            </a:r>
            <a:r>
              <a:rPr lang="en-US"/>
              <a:t>as predictor</a:t>
            </a:r>
            <a:endParaRPr lang="en-US" dirty="0"/>
          </a:p>
        </p:txBody>
      </p:sp>
    </p:spTree>
    <p:extLst>
      <p:ext uri="{BB962C8B-B14F-4D97-AF65-F5344CB8AC3E}">
        <p14:creationId xmlns:p14="http://schemas.microsoft.com/office/powerpoint/2010/main" val="39146153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A688E-B0CD-0A40-B9C5-5A49C8FF93B6}"/>
              </a:ext>
            </a:extLst>
          </p:cNvPr>
          <p:cNvSpPr>
            <a:spLocks noGrp="1"/>
          </p:cNvSpPr>
          <p:nvPr>
            <p:ph type="title"/>
          </p:nvPr>
        </p:nvSpPr>
        <p:spPr/>
        <p:txBody>
          <a:bodyPr/>
          <a:lstStyle/>
          <a:p>
            <a:r>
              <a:rPr lang="en-US" dirty="0"/>
              <a:t>E Coli example:</a:t>
            </a:r>
          </a:p>
        </p:txBody>
      </p:sp>
      <p:pic>
        <p:nvPicPr>
          <p:cNvPr id="5" name="Content Placeholder 4" descr="Chart, line chart&#10;&#10;Description automatically generated">
            <a:extLst>
              <a:ext uri="{FF2B5EF4-FFF2-40B4-BE49-F238E27FC236}">
                <a16:creationId xmlns:a16="http://schemas.microsoft.com/office/drawing/2014/main" id="{0CAB6887-3AE6-CD43-8B48-32B299FC65AE}"/>
              </a:ext>
            </a:extLst>
          </p:cNvPr>
          <p:cNvPicPr>
            <a:picLocks noGrp="1" noChangeAspect="1"/>
          </p:cNvPicPr>
          <p:nvPr>
            <p:ph idx="1"/>
          </p:nvPr>
        </p:nvPicPr>
        <p:blipFill>
          <a:blip r:embed="rId2"/>
          <a:stretch>
            <a:fillRect/>
          </a:stretch>
        </p:blipFill>
        <p:spPr>
          <a:xfrm>
            <a:off x="4879041" y="1949778"/>
            <a:ext cx="3837575" cy="3873693"/>
          </a:xfrm>
        </p:spPr>
      </p:pic>
      <p:pic>
        <p:nvPicPr>
          <p:cNvPr id="6" name="Picture 5" descr="Table&#10;&#10;Description automatically generated">
            <a:extLst>
              <a:ext uri="{FF2B5EF4-FFF2-40B4-BE49-F238E27FC236}">
                <a16:creationId xmlns:a16="http://schemas.microsoft.com/office/drawing/2014/main" id="{655B8B3F-D97A-B144-B26A-3803DBB1FB2C}"/>
              </a:ext>
            </a:extLst>
          </p:cNvPr>
          <p:cNvPicPr>
            <a:picLocks noChangeAspect="1"/>
          </p:cNvPicPr>
          <p:nvPr/>
        </p:nvPicPr>
        <p:blipFill>
          <a:blip r:embed="rId3"/>
          <a:stretch>
            <a:fillRect/>
          </a:stretch>
        </p:blipFill>
        <p:spPr>
          <a:xfrm>
            <a:off x="5766684" y="833471"/>
            <a:ext cx="5624470" cy="1116307"/>
          </a:xfrm>
          <a:prstGeom prst="rect">
            <a:avLst/>
          </a:prstGeom>
        </p:spPr>
      </p:pic>
      <p:pic>
        <p:nvPicPr>
          <p:cNvPr id="9" name="Picture 8" descr="Chart&#10;&#10;Description automatically generated">
            <a:extLst>
              <a:ext uri="{FF2B5EF4-FFF2-40B4-BE49-F238E27FC236}">
                <a16:creationId xmlns:a16="http://schemas.microsoft.com/office/drawing/2014/main" id="{C00E86A2-9EA4-D84B-A530-F43E299C9E8C}"/>
              </a:ext>
            </a:extLst>
          </p:cNvPr>
          <p:cNvPicPr>
            <a:picLocks noChangeAspect="1"/>
          </p:cNvPicPr>
          <p:nvPr/>
        </p:nvPicPr>
        <p:blipFill>
          <a:blip r:embed="rId4"/>
          <a:stretch>
            <a:fillRect/>
          </a:stretch>
        </p:blipFill>
        <p:spPr>
          <a:xfrm>
            <a:off x="838200" y="1861658"/>
            <a:ext cx="3943300" cy="3961813"/>
          </a:xfrm>
          <a:prstGeom prst="rect">
            <a:avLst/>
          </a:prstGeom>
        </p:spPr>
      </p:pic>
    </p:spTree>
    <p:extLst>
      <p:ext uri="{BB962C8B-B14F-4D97-AF65-F5344CB8AC3E}">
        <p14:creationId xmlns:p14="http://schemas.microsoft.com/office/powerpoint/2010/main" val="2380146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43724</TotalTime>
  <Words>3108</Words>
  <Application>Microsoft Macintosh PowerPoint</Application>
  <PresentationFormat>Widescreen</PresentationFormat>
  <Paragraphs>333</Paragraphs>
  <Slides>97</Slides>
  <Notes>47</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97</vt:i4>
      </vt:variant>
    </vt:vector>
  </HeadingPairs>
  <TitlesOfParts>
    <vt:vector size="102" baseType="lpstr">
      <vt:lpstr>Arial</vt:lpstr>
      <vt:lpstr>Calibri</vt:lpstr>
      <vt:lpstr>Calibri Light</vt:lpstr>
      <vt:lpstr>Lucida Sans</vt:lpstr>
      <vt:lpstr>Office Theme</vt:lpstr>
      <vt:lpstr>MIND Study plots and tabulations</vt:lpstr>
      <vt:lpstr>PowerPoint Presentation</vt:lpstr>
      <vt:lpstr>PowerPoint Presentation</vt:lpstr>
      <vt:lpstr>PowerPoint Presentation</vt:lpstr>
      <vt:lpstr>PowerPoint Presentation</vt:lpstr>
      <vt:lpstr>PowerPoint Presentation</vt:lpstr>
      <vt:lpstr>PowerPoint Presentation</vt:lpstr>
      <vt:lpstr>Did bacterial infections among covid patients take place before or after start of covid visits?</vt:lpstr>
      <vt:lpstr>PowerPoint Presentation</vt:lpstr>
      <vt:lpstr>Tabulations on bacterial infections among covid patients to consider</vt:lpstr>
      <vt:lpstr>Number of abnormal results (number of instance, not number of organisms) per patient who ever had a bacterial infection – to get at patterns in testing</vt:lpstr>
      <vt:lpstr>Background for “time in hospital” question How to define time in hospital?</vt:lpstr>
      <vt:lpstr>By adt care level of first covid visit, was the patient admitted in that same encounter?</vt:lpstr>
      <vt:lpstr>Time in hospital for those who were admitted during the first covid encounter (days between inpatient admission and discharge)</vt:lpstr>
      <vt:lpstr>PowerPoint Presentation</vt:lpstr>
      <vt:lpstr>PowerPoint Presentation</vt:lpstr>
      <vt:lpstr>PowerPoint Presentation</vt:lpstr>
      <vt:lpstr>PowerPoint Presentation</vt:lpstr>
      <vt:lpstr>PowerPoint Presentation</vt:lpstr>
      <vt:lpstr>Covid positive PCR tests over time</vt:lpstr>
      <vt:lpstr>Covid inpatient admissions by date of first positive pcr test</vt:lpstr>
      <vt:lpstr>Admission Rate</vt:lpstr>
      <vt:lpstr>PowerPoint Presentation</vt:lpstr>
      <vt:lpstr>Mortality rate among inpatients with covid</vt:lpstr>
      <vt:lpstr>Questions about time in hospital:</vt:lpstr>
      <vt:lpstr>Various tabulations:</vt:lpstr>
      <vt:lpstr>PowerPoint Presentation</vt:lpstr>
      <vt:lpstr>Disaggregated by deceased/not deceased</vt:lpstr>
      <vt:lpstr>Overview of available data in ADT, covid and micro datasets (by mrn) – As of February 2021 data update</vt:lpstr>
      <vt:lpstr>Overview of available data in ADT, covid and micro datasets (by mrn) – As of February 2021 data update</vt:lpstr>
      <vt:lpstr>Most common organism – specimen combos</vt:lpstr>
      <vt:lpstr>Most common organisms for blood specimens only</vt:lpstr>
      <vt:lpstr>Determining whether multiple positive tests for an organism in a patient are separate or the same infection:</vt:lpstr>
      <vt:lpstr>How many cases are there with ambiguous gaps in positive tests?</vt:lpstr>
      <vt:lpstr>Most common blood infection  (N = 2290, some of these may be &gt; 1 infection)</vt:lpstr>
      <vt:lpstr>Duration of bacteremia for all blood infections   Excludes those with only one positive test (0 time of bacteremia). For the moment, infections with lapses in positive tests of 7-30 days are included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Lapses in positive tests: per patient per inpatient stay per organism, by organism </vt:lpstr>
      <vt:lpstr>When do bacterial infections take place with respect to covid diagnosis? Per infection (not per patient). N = 2309</vt:lpstr>
      <vt:lpstr>N = 574 bacterial infections, from 407 patients</vt:lpstr>
      <vt:lpstr>Bacterial infections by organism: non-covid, covid admission, or in covid patient but during a different admission?</vt:lpstr>
      <vt:lpstr>Duration of bacteremia in infections that took place during covid vs non-covid admissions</vt:lpstr>
      <vt:lpstr>7/19/21: slide with some extra info</vt:lpstr>
      <vt:lpstr>More extra info:</vt:lpstr>
      <vt:lpstr>PowerPoint Presentation</vt:lpstr>
      <vt:lpstr>PowerPoint Presentation</vt:lpstr>
      <vt:lpstr>Method to account for this bias: risk-set matching</vt:lpstr>
      <vt:lpstr>Risk-set matching</vt:lpstr>
      <vt:lpstr>Preliminary results from risk-set matching:</vt:lpstr>
      <vt:lpstr>What variables to include in matching model?</vt:lpstr>
      <vt:lpstr>Still to do:</vt:lpstr>
      <vt:lpstr>Preliminary risk-set matching analysis:</vt:lpstr>
      <vt:lpstr>Output of coxph model of bacterial infection onset</vt:lpstr>
      <vt:lpstr>Comparison of covariate balance before and after matching procedure</vt:lpstr>
      <vt:lpstr>Graph of time in hospital before and after matching procedure</vt:lpstr>
      <vt:lpstr>T-test results</vt:lpstr>
      <vt:lpstr>Change matching algorithm to consider only never-infected people as controls: </vt:lpstr>
      <vt:lpstr>T-tests with second matching algorithm:</vt:lpstr>
      <vt:lpstr>What happens if we put the same variables used for the propensity score matching method into a regression model?</vt:lpstr>
      <vt:lpstr>Next steps</vt:lpstr>
      <vt:lpstr>Question for group: revisit questions of what variables to include in propensity score model </vt:lpstr>
      <vt:lpstr>Revisit risk-set matching model to assess impact of HAI on length of inpatient stay among covid patients</vt:lpstr>
      <vt:lpstr>Last time we discussed covariates to add to model</vt:lpstr>
      <vt:lpstr>Updated results:</vt:lpstr>
      <vt:lpstr>PowerPoint Presentation</vt:lpstr>
      <vt:lpstr>Matched sample t- test:</vt:lpstr>
      <vt:lpstr>PowerPoint Presentation</vt:lpstr>
      <vt:lpstr>Again, if we don’t include later-infected people in pool of controls:</vt:lpstr>
      <vt:lpstr>PowerPoint Presentation</vt:lpstr>
      <vt:lpstr>Notes 11/21:</vt:lpstr>
      <vt:lpstr>Bacterial infections - blood</vt:lpstr>
      <vt:lpstr>Bacterial infections – urine</vt:lpstr>
      <vt:lpstr>Bacterial infections - respiratory</vt:lpstr>
      <vt:lpstr>Risk-set matching - blood</vt:lpstr>
      <vt:lpstr>Risk-set matching - urine</vt:lpstr>
      <vt:lpstr>Risk-set matching - respiratory</vt:lpstr>
      <vt:lpstr>Risk-set matching – individual pathogens</vt:lpstr>
      <vt:lpstr>E Coli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MIND Study plots and tabulations</dc:title>
  <dc:creator>Emma Gorin</dc:creator>
  <cp:lastModifiedBy>Gorin, Emma M.</cp:lastModifiedBy>
  <cp:revision>126</cp:revision>
  <dcterms:created xsi:type="dcterms:W3CDTF">2021-03-15T14:00:16Z</dcterms:created>
  <dcterms:modified xsi:type="dcterms:W3CDTF">2021-12-20T21:19:16Z</dcterms:modified>
</cp:coreProperties>
</file>